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tags/tag14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tags/tag7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</p:sldMasterIdLst>
  <p:notesMasterIdLst>
    <p:notesMasterId r:id="rId11"/>
  </p:notesMasterIdLst>
  <p:sldIdLst>
    <p:sldId id="681" r:id="rId2"/>
    <p:sldId id="664" r:id="rId3"/>
    <p:sldId id="665" r:id="rId4"/>
    <p:sldId id="666" r:id="rId5"/>
    <p:sldId id="667" r:id="rId6"/>
    <p:sldId id="668" r:id="rId7"/>
    <p:sldId id="682" r:id="rId8"/>
    <p:sldId id="670" r:id="rId9"/>
    <p:sldId id="671" r:id="rId10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CCFF"/>
    <a:srgbClr val="FFFF99"/>
    <a:srgbClr val="99CCFF"/>
    <a:srgbClr val="6699FF"/>
    <a:srgbClr val="FFFF00"/>
    <a:srgbClr val="99FF99"/>
    <a:srgbClr val="66FF66"/>
    <a:srgbClr val="FF9999"/>
    <a:srgbClr val="FF5050"/>
    <a:srgbClr val="FFFF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69" autoAdjust="0"/>
    <p:restoredTop sz="98315" autoAdjust="0"/>
  </p:normalViewPr>
  <p:slideViewPr>
    <p:cSldViewPr>
      <p:cViewPr>
        <p:scale>
          <a:sx n="90" d="100"/>
          <a:sy n="90" d="100"/>
        </p:scale>
        <p:origin x="-58" y="226"/>
      </p:cViewPr>
      <p:guideLst>
        <p:guide orient="horz" pos="1620"/>
        <p:guide orient="horz" pos="2161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8685763" cy="36868576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_2007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rotY val="120"/>
      <c:perspective val="20"/>
    </c:view3D>
    <c:plotArea>
      <c:layout>
        <c:manualLayout>
          <c:layoutTarget val="inner"/>
          <c:xMode val="edge"/>
          <c:yMode val="edge"/>
          <c:x val="0"/>
          <c:y val="3.7037037037036982E-3"/>
          <c:w val="0.68312442129629625"/>
          <c:h val="0.9962962962962963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CCFF99"/>
            </a:solidFill>
          </c:spPr>
          <c:explosion val="25"/>
          <c:dPt>
            <c:idx val="0"/>
            <c:explosion val="8"/>
            <c:spPr>
              <a:solidFill>
                <a:srgbClr val="99CCFF"/>
              </a:solidFill>
            </c:spPr>
          </c:dPt>
          <c:dPt>
            <c:idx val="1"/>
            <c:spPr>
              <a:solidFill>
                <a:srgbClr val="FFCCFF"/>
              </a:solidFill>
            </c:spPr>
          </c:dPt>
          <c:dLbls>
            <c:dLbl>
              <c:idx val="0"/>
              <c:layout>
                <c:manualLayout>
                  <c:x val="0.41064403986538722"/>
                  <c:y val="-0.38448884365644787"/>
                </c:manualLayout>
              </c:layout>
              <c:tx>
                <c:rich>
                  <a:bodyPr/>
                  <a:lstStyle/>
                  <a:p>
                    <a:r>
                      <a:rPr lang="ru-RU" sz="320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a:t>1/3</a:t>
                    </a:r>
                    <a:endParaRPr lang="en-US">
                      <a:solidFill>
                        <a:srgbClr val="FF5050"/>
                      </a:solidFill>
                    </a:endParaRPr>
                  </a:p>
                </c:rich>
              </c:tx>
              <c:showVal val="1"/>
              <c:showCatName val="1"/>
            </c:dLbl>
            <c:dLbl>
              <c:idx val="1"/>
              <c:layout>
                <c:manualLayout>
                  <c:x val="-0.4166490762728734"/>
                  <c:y val="6.3803929270745921E-2"/>
                </c:manualLayout>
              </c:layout>
              <c:tx>
                <c:rich>
                  <a:bodyPr/>
                  <a:lstStyle/>
                  <a:p>
                    <a:r>
                      <a:rPr lang="ru-RU" sz="320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a:t>2/3</a:t>
                    </a:r>
                    <a:endParaRPr lang="en-US"/>
                  </a:p>
                </c:rich>
              </c:tx>
              <c:showVal val="1"/>
              <c:showCatName val="1"/>
            </c:dLbl>
            <c:txPr>
              <a:bodyPr/>
              <a:lstStyle/>
              <a:p>
                <a:pPr>
                  <a:defRPr sz="3200">
                    <a:solidFill>
                      <a:schemeClr val="tx1">
                        <a:lumMod val="95000"/>
                        <a:lumOff val="5000"/>
                      </a:schemeClr>
                    </a:solidFill>
                  </a:defRPr>
                </a:pPr>
                <a:endParaRPr lang="ru-RU"/>
              </a:p>
            </c:txPr>
            <c:showVal val="1"/>
            <c:showCatName val="1"/>
            <c:showLeaderLines val="1"/>
          </c:dLbls>
          <c:cat>
            <c:strRef>
              <c:f>Лист1!$A$2:$A$3</c:f>
              <c:strCache>
                <c:ptCount val="2"/>
                <c:pt idx="0">
                  <c:v>Софинансирование мероприятий по благоустройству дворовых территорий</c:v>
                </c:pt>
                <c:pt idx="1">
                  <c:v>Софинансирование мероприятий по благоустройству наиболее посещаемой муниципальной территории общего пользования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</c:v>
                </c:pt>
                <c:pt idx="1">
                  <c:v>1</c:v>
                </c:pt>
              </c:numCache>
            </c:numRef>
          </c:val>
        </c:ser>
        <c:dLbls>
          <c:showVal val="1"/>
          <c:showCatName val="1"/>
        </c:dLbls>
      </c:pie3DChart>
    </c:plotArea>
    <c:legend>
      <c:legendPos val="r"/>
      <c:layout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8EE882A-5190-4F08-B978-1EF1449DD20F}" type="datetimeFigureOut">
              <a:rPr lang="ru-RU"/>
              <a:pPr>
                <a:defRPr/>
              </a:pPr>
              <a:t>13.03.2017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6125"/>
            <a:ext cx="4970463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246EBD7-F348-4CEF-8A59-0CD8F82453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68932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0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.jpeg"/><Relationship Id="rId4" Type="http://schemas.openxmlformats.org/officeDocument/2006/relationships/oleObject" Target="../embeddings/oleObject11.bin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1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.jpeg"/><Relationship Id="rId4" Type="http://schemas.openxmlformats.org/officeDocument/2006/relationships/oleObject" Target="../embeddings/oleObject12.bin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.jpeg"/><Relationship Id="rId4" Type="http://schemas.openxmlformats.org/officeDocument/2006/relationships/oleObject" Target="../embeddings/oleObject13.bin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3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1.jpeg"/><Relationship Id="rId4" Type="http://schemas.openxmlformats.org/officeDocument/2006/relationships/oleObject" Target="../embeddings/oleObject14.bin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4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1.jpeg"/><Relationship Id="rId4" Type="http://schemas.openxmlformats.org/officeDocument/2006/relationships/oleObject" Target="../embeddings/oleObject15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jpeg"/><Relationship Id="rId4" Type="http://schemas.openxmlformats.org/officeDocument/2006/relationships/oleObject" Target="../embeddings/oleObject3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jpeg"/><Relationship Id="rId4" Type="http://schemas.openxmlformats.org/officeDocument/2006/relationships/oleObject" Target="../embeddings/oleObject4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jpeg"/><Relationship Id="rId4" Type="http://schemas.openxmlformats.org/officeDocument/2006/relationships/oleObject" Target="../embeddings/oleObject5.bin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.jpeg"/><Relationship Id="rId4" Type="http://schemas.openxmlformats.org/officeDocument/2006/relationships/oleObject" Target="../embeddings/oleObject6.bin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.jpeg"/><Relationship Id="rId4" Type="http://schemas.openxmlformats.org/officeDocument/2006/relationships/oleObject" Target="../embeddings/oleObject7.bin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.jpeg"/><Relationship Id="rId4" Type="http://schemas.openxmlformats.org/officeDocument/2006/relationships/oleObject" Target="../embeddings/oleObject8.bin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.jpeg"/><Relationship Id="rId4" Type="http://schemas.openxmlformats.org/officeDocument/2006/relationships/oleObject" Target="../embeddings/oleObject9.bin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9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.jpeg"/><Relationship Id="rId4" Type="http://schemas.openxmlformats.org/officeDocument/2006/relationships/oleObject" Target="../embeddings/oleObject10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Rectangle 2" hidden="1"/>
          <p:cNvGraphicFramePr>
            <a:graphicFrameLocks/>
          </p:cNvGraphicFramePr>
          <p:nvPr/>
        </p:nvGraphicFramePr>
        <p:xfrm>
          <a:off x="4763" y="0"/>
          <a:ext cx="149225" cy="158750"/>
        </p:xfrm>
        <a:graphic>
          <a:graphicData uri="http://schemas.openxmlformats.org/presentationml/2006/ole">
            <p:oleObj spid="_x0000_s43172" name="think-cell Slide" r:id="rId3" imgW="0" imgH="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580727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ctangle 15" hidden="1"/>
          <p:cNvGraphicFramePr>
            <a:graphicFrameLocks/>
          </p:cNvGraphicFramePr>
          <p:nvPr/>
        </p:nvGraphicFramePr>
        <p:xfrm>
          <a:off x="4763" y="0"/>
          <a:ext cx="149225" cy="158750"/>
        </p:xfrm>
        <a:graphic>
          <a:graphicData uri="http://schemas.openxmlformats.org/presentationml/2006/ole">
            <p:oleObj spid="_x0000_s52388" name="think-cell Slide" r:id="rId4" imgW="0" imgH="0" progId="">
              <p:embed/>
            </p:oleObj>
          </a:graphicData>
        </a:graphic>
      </p:graphicFrame>
      <p:grpSp>
        <p:nvGrpSpPr>
          <p:cNvPr id="6" name="Группа 8"/>
          <p:cNvGrpSpPr>
            <a:grpSpLocks/>
          </p:cNvGrpSpPr>
          <p:nvPr userDrawn="1"/>
        </p:nvGrpSpPr>
        <p:grpSpPr bwMode="auto">
          <a:xfrm>
            <a:off x="-15875" y="73025"/>
            <a:ext cx="9175750" cy="1109663"/>
            <a:chOff x="-16850" y="72801"/>
            <a:chExt cx="9756000" cy="1107059"/>
          </a:xfrm>
        </p:grpSpPr>
        <p:grpSp>
          <p:nvGrpSpPr>
            <p:cNvPr id="7" name="Группа 9"/>
            <p:cNvGrpSpPr>
              <a:grpSpLocks/>
            </p:cNvGrpSpPr>
            <p:nvPr/>
          </p:nvGrpSpPr>
          <p:grpSpPr bwMode="auto">
            <a:xfrm>
              <a:off x="267351" y="72801"/>
              <a:ext cx="3097974" cy="829518"/>
              <a:chOff x="267351" y="72801"/>
              <a:chExt cx="3097974" cy="829518"/>
            </a:xfrm>
          </p:grpSpPr>
          <p:sp>
            <p:nvSpPr>
              <p:cNvPr id="9" name="TextBox 11"/>
              <p:cNvSpPr txBox="1">
                <a:spLocks noChangeArrowheads="1"/>
              </p:cNvSpPr>
              <p:nvPr/>
            </p:nvSpPr>
            <p:spPr bwMode="auto">
              <a:xfrm>
                <a:off x="992508" y="256519"/>
                <a:ext cx="2373172" cy="64618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defRPr/>
                </a:pPr>
                <a:r>
                  <a:rPr lang="ru-RU" altLang="ru-RU" sz="1200" b="1" smtClean="0">
                    <a:solidFill>
                      <a:srgbClr val="000000"/>
                    </a:solidFill>
                  </a:rPr>
                  <a:t>Департамент ЖКХ, энергетики и регулирования тарифов</a:t>
                </a:r>
              </a:p>
              <a:p>
                <a:pPr>
                  <a:defRPr/>
                </a:pPr>
                <a:r>
                  <a:rPr lang="ru-RU" altLang="ru-RU" sz="1200" b="1" smtClean="0">
                    <a:solidFill>
                      <a:srgbClr val="000000"/>
                    </a:solidFill>
                  </a:rPr>
                  <a:t>Ярославской области</a:t>
                </a:r>
              </a:p>
            </p:txBody>
          </p:sp>
          <p:pic>
            <p:nvPicPr>
              <p:cNvPr id="10" name="Рисунок 6" descr="gerb1.jpg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7351" y="72801"/>
                <a:ext cx="464491" cy="828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8" name="Прямая соединительная линия 7"/>
            <p:cNvCxnSpPr/>
            <p:nvPr/>
          </p:nvCxnSpPr>
          <p:spPr>
            <a:xfrm>
              <a:off x="-16850" y="1179860"/>
              <a:ext cx="9756000" cy="0"/>
            </a:xfrm>
            <a:prstGeom prst="line">
              <a:avLst/>
            </a:prstGeom>
            <a:ln w="317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5757" y="4980932"/>
            <a:ext cx="5160298" cy="40011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685757" y="614339"/>
            <a:ext cx="5160298" cy="4125304"/>
          </a:xfrm>
          <a:prstGeom prst="rect">
            <a:avLst/>
          </a:prstGeom>
        </p:spPr>
        <p:txBody>
          <a:bodyPr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85757" y="5381042"/>
            <a:ext cx="5160298" cy="2881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B54F8C2-CCCA-4361-BBDA-40C64D8527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83703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ctangle 15" hidden="1"/>
          <p:cNvGraphicFramePr>
            <a:graphicFrameLocks/>
          </p:cNvGraphicFramePr>
          <p:nvPr/>
        </p:nvGraphicFramePr>
        <p:xfrm>
          <a:off x="4763" y="0"/>
          <a:ext cx="149225" cy="158750"/>
        </p:xfrm>
        <a:graphic>
          <a:graphicData uri="http://schemas.openxmlformats.org/presentationml/2006/ole">
            <p:oleObj spid="_x0000_s53412" name="think-cell Slide" r:id="rId4" imgW="0" imgH="0" progId="">
              <p:embed/>
            </p:oleObj>
          </a:graphicData>
        </a:graphic>
      </p:graphicFrame>
      <p:grpSp>
        <p:nvGrpSpPr>
          <p:cNvPr id="5" name="Группа 8"/>
          <p:cNvGrpSpPr>
            <a:grpSpLocks/>
          </p:cNvGrpSpPr>
          <p:nvPr userDrawn="1"/>
        </p:nvGrpSpPr>
        <p:grpSpPr bwMode="auto">
          <a:xfrm>
            <a:off x="-15875" y="73025"/>
            <a:ext cx="9175750" cy="1109663"/>
            <a:chOff x="-16850" y="72801"/>
            <a:chExt cx="9756000" cy="1107059"/>
          </a:xfrm>
        </p:grpSpPr>
        <p:grpSp>
          <p:nvGrpSpPr>
            <p:cNvPr id="6" name="Группа 9"/>
            <p:cNvGrpSpPr>
              <a:grpSpLocks/>
            </p:cNvGrpSpPr>
            <p:nvPr/>
          </p:nvGrpSpPr>
          <p:grpSpPr bwMode="auto">
            <a:xfrm>
              <a:off x="267351" y="72801"/>
              <a:ext cx="3097974" cy="829518"/>
              <a:chOff x="267351" y="72801"/>
              <a:chExt cx="3097974" cy="829518"/>
            </a:xfrm>
          </p:grpSpPr>
          <p:sp>
            <p:nvSpPr>
              <p:cNvPr id="8" name="TextBox 11"/>
              <p:cNvSpPr txBox="1">
                <a:spLocks noChangeArrowheads="1"/>
              </p:cNvSpPr>
              <p:nvPr/>
            </p:nvSpPr>
            <p:spPr bwMode="auto">
              <a:xfrm>
                <a:off x="992508" y="256519"/>
                <a:ext cx="2373172" cy="64618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defRPr/>
                </a:pPr>
                <a:r>
                  <a:rPr lang="ru-RU" altLang="ru-RU" sz="1200" b="1" smtClean="0">
                    <a:solidFill>
                      <a:srgbClr val="000000"/>
                    </a:solidFill>
                  </a:rPr>
                  <a:t>Департамент ЖКХ, энергетики и регулирования тарифов</a:t>
                </a:r>
              </a:p>
              <a:p>
                <a:pPr>
                  <a:defRPr/>
                </a:pPr>
                <a:r>
                  <a:rPr lang="ru-RU" altLang="ru-RU" sz="1200" b="1" smtClean="0">
                    <a:solidFill>
                      <a:srgbClr val="000000"/>
                    </a:solidFill>
                  </a:rPr>
                  <a:t>Ярославской области</a:t>
                </a:r>
              </a:p>
            </p:txBody>
          </p:sp>
          <p:pic>
            <p:nvPicPr>
              <p:cNvPr id="9" name="Рисунок 6" descr="gerb1.jpg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7351" y="72801"/>
                <a:ext cx="464491" cy="828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7" name="Прямая соединительная линия 6"/>
            <p:cNvCxnSpPr/>
            <p:nvPr/>
          </p:nvCxnSpPr>
          <p:spPr>
            <a:xfrm>
              <a:off x="-16850" y="1179860"/>
              <a:ext cx="9756000" cy="0"/>
            </a:xfrm>
            <a:prstGeom prst="line">
              <a:avLst/>
            </a:prstGeom>
            <a:ln w="317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42905" y="97086"/>
            <a:ext cx="6299565" cy="37027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-8971568" y="1196848"/>
            <a:ext cx="17997610" cy="31831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6D121E2-8462-4187-B398-1E18A7C16E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701467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ctangle 15" hidden="1"/>
          <p:cNvGraphicFramePr>
            <a:graphicFrameLocks/>
          </p:cNvGraphicFramePr>
          <p:nvPr/>
        </p:nvGraphicFramePr>
        <p:xfrm>
          <a:off x="4763" y="0"/>
          <a:ext cx="149225" cy="158750"/>
        </p:xfrm>
        <a:graphic>
          <a:graphicData uri="http://schemas.openxmlformats.org/presentationml/2006/ole">
            <p:oleObj spid="_x0000_s54436" name="think-cell Slide" r:id="rId4" imgW="0" imgH="0" progId="">
              <p:embed/>
            </p:oleObj>
          </a:graphicData>
        </a:graphic>
      </p:graphicFrame>
      <p:grpSp>
        <p:nvGrpSpPr>
          <p:cNvPr id="5" name="Группа 8"/>
          <p:cNvGrpSpPr>
            <a:grpSpLocks/>
          </p:cNvGrpSpPr>
          <p:nvPr userDrawn="1"/>
        </p:nvGrpSpPr>
        <p:grpSpPr bwMode="auto">
          <a:xfrm>
            <a:off x="-15875" y="73025"/>
            <a:ext cx="9175750" cy="1109663"/>
            <a:chOff x="-16850" y="72801"/>
            <a:chExt cx="9756000" cy="1107059"/>
          </a:xfrm>
        </p:grpSpPr>
        <p:grpSp>
          <p:nvGrpSpPr>
            <p:cNvPr id="6" name="Группа 9"/>
            <p:cNvGrpSpPr>
              <a:grpSpLocks/>
            </p:cNvGrpSpPr>
            <p:nvPr/>
          </p:nvGrpSpPr>
          <p:grpSpPr bwMode="auto">
            <a:xfrm>
              <a:off x="267351" y="72801"/>
              <a:ext cx="3097974" cy="829518"/>
              <a:chOff x="267351" y="72801"/>
              <a:chExt cx="3097974" cy="829518"/>
            </a:xfrm>
          </p:grpSpPr>
          <p:sp>
            <p:nvSpPr>
              <p:cNvPr id="8" name="TextBox 11"/>
              <p:cNvSpPr txBox="1">
                <a:spLocks noChangeArrowheads="1"/>
              </p:cNvSpPr>
              <p:nvPr/>
            </p:nvSpPr>
            <p:spPr bwMode="auto">
              <a:xfrm>
                <a:off x="992508" y="256519"/>
                <a:ext cx="2373172" cy="64618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defRPr/>
                </a:pPr>
                <a:r>
                  <a:rPr lang="ru-RU" altLang="ru-RU" sz="1200" b="1" smtClean="0">
                    <a:solidFill>
                      <a:srgbClr val="000000"/>
                    </a:solidFill>
                  </a:rPr>
                  <a:t>Департамент ЖКХ, энергетики и регулирования тарифов</a:t>
                </a:r>
              </a:p>
              <a:p>
                <a:pPr>
                  <a:defRPr/>
                </a:pPr>
                <a:r>
                  <a:rPr lang="ru-RU" altLang="ru-RU" sz="1200" b="1" smtClean="0">
                    <a:solidFill>
                      <a:srgbClr val="000000"/>
                    </a:solidFill>
                  </a:rPr>
                  <a:t>Ярославской области</a:t>
                </a:r>
              </a:p>
            </p:txBody>
          </p:sp>
          <p:pic>
            <p:nvPicPr>
              <p:cNvPr id="9" name="Рисунок 6" descr="gerb1.jpg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7351" y="72801"/>
                <a:ext cx="464491" cy="828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7" name="Прямая соединительная линия 6"/>
            <p:cNvCxnSpPr/>
            <p:nvPr/>
          </p:nvCxnSpPr>
          <p:spPr>
            <a:xfrm>
              <a:off x="-16850" y="1179860"/>
              <a:ext cx="9756000" cy="0"/>
            </a:xfrm>
            <a:prstGeom prst="line">
              <a:avLst/>
            </a:prstGeom>
            <a:ln w="317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08810" y="275343"/>
            <a:ext cx="461665" cy="5866462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91232" y="275343"/>
            <a:ext cx="1500786" cy="586646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E1CBF1B-0343-4FEC-8266-BC8D58F09B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94667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ctangle 15" hidden="1"/>
          <p:cNvGraphicFramePr>
            <a:graphicFrameLocks/>
          </p:cNvGraphicFramePr>
          <p:nvPr/>
        </p:nvGraphicFramePr>
        <p:xfrm>
          <a:off x="4763" y="0"/>
          <a:ext cx="149225" cy="158750"/>
        </p:xfrm>
        <a:graphic>
          <a:graphicData uri="http://schemas.openxmlformats.org/presentationml/2006/ole">
            <p:oleObj spid="_x0000_s55460" name="think-cell Slide" r:id="rId4" imgW="0" imgH="0" progId="">
              <p:embed/>
            </p:oleObj>
          </a:graphicData>
        </a:graphic>
      </p:graphicFrame>
      <p:grpSp>
        <p:nvGrpSpPr>
          <p:cNvPr id="5" name="Группа 8"/>
          <p:cNvGrpSpPr>
            <a:grpSpLocks/>
          </p:cNvGrpSpPr>
          <p:nvPr userDrawn="1"/>
        </p:nvGrpSpPr>
        <p:grpSpPr bwMode="auto">
          <a:xfrm>
            <a:off x="-15875" y="73025"/>
            <a:ext cx="9175750" cy="1109663"/>
            <a:chOff x="-16850" y="72801"/>
            <a:chExt cx="9756000" cy="1107059"/>
          </a:xfrm>
        </p:grpSpPr>
        <p:grpSp>
          <p:nvGrpSpPr>
            <p:cNvPr id="6" name="Группа 9"/>
            <p:cNvGrpSpPr>
              <a:grpSpLocks/>
            </p:cNvGrpSpPr>
            <p:nvPr/>
          </p:nvGrpSpPr>
          <p:grpSpPr bwMode="auto">
            <a:xfrm>
              <a:off x="267351" y="72801"/>
              <a:ext cx="3097974" cy="829518"/>
              <a:chOff x="267351" y="72801"/>
              <a:chExt cx="3097974" cy="829518"/>
            </a:xfrm>
          </p:grpSpPr>
          <p:sp>
            <p:nvSpPr>
              <p:cNvPr id="8" name="TextBox 11"/>
              <p:cNvSpPr txBox="1">
                <a:spLocks noChangeArrowheads="1"/>
              </p:cNvSpPr>
              <p:nvPr/>
            </p:nvSpPr>
            <p:spPr bwMode="auto">
              <a:xfrm>
                <a:off x="992508" y="256519"/>
                <a:ext cx="2373172" cy="64618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defRPr/>
                </a:pPr>
                <a:r>
                  <a:rPr lang="ru-RU" altLang="ru-RU" sz="1200" b="1" smtClean="0">
                    <a:solidFill>
                      <a:srgbClr val="000000"/>
                    </a:solidFill>
                  </a:rPr>
                  <a:t>Департамент ЖКХ, энергетики и регулирования тарифов</a:t>
                </a:r>
              </a:p>
              <a:p>
                <a:pPr>
                  <a:defRPr/>
                </a:pPr>
                <a:r>
                  <a:rPr lang="ru-RU" altLang="ru-RU" sz="1200" b="1" smtClean="0">
                    <a:solidFill>
                      <a:srgbClr val="000000"/>
                    </a:solidFill>
                  </a:rPr>
                  <a:t>Ярославской области</a:t>
                </a:r>
              </a:p>
            </p:txBody>
          </p:sp>
          <p:pic>
            <p:nvPicPr>
              <p:cNvPr id="9" name="Рисунок 6" descr="gerb1.jpg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7351" y="72801"/>
                <a:ext cx="464491" cy="828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7" name="Прямая соединительная линия 6"/>
            <p:cNvCxnSpPr/>
            <p:nvPr/>
          </p:nvCxnSpPr>
          <p:spPr>
            <a:xfrm>
              <a:off x="-16850" y="1179860"/>
              <a:ext cx="9756000" cy="0"/>
            </a:xfrm>
            <a:prstGeom prst="line">
              <a:avLst/>
            </a:prstGeom>
            <a:ln w="317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42905" y="97086"/>
            <a:ext cx="6299565" cy="37027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19451" y="1196848"/>
            <a:ext cx="8906591" cy="318310"/>
          </a:xfrm>
          <a:prstGeom prst="rect">
            <a:avLst/>
          </a:prstGeo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48F962D-57CA-40FF-A3BE-04F72271F6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718847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Rectangle 15" hidden="1"/>
          <p:cNvGraphicFramePr>
            <a:graphicFrameLocks/>
          </p:cNvGraphicFramePr>
          <p:nvPr/>
        </p:nvGraphicFramePr>
        <p:xfrm>
          <a:off x="4763" y="0"/>
          <a:ext cx="149225" cy="158750"/>
        </p:xfrm>
        <a:graphic>
          <a:graphicData uri="http://schemas.openxmlformats.org/presentationml/2006/ole">
            <p:oleObj spid="_x0000_s56484" name="think-cell Slide" r:id="rId4" imgW="0" imgH="0" progId="">
              <p:embed/>
            </p:oleObj>
          </a:graphicData>
        </a:graphic>
      </p:graphicFrame>
      <p:grpSp>
        <p:nvGrpSpPr>
          <p:cNvPr id="3" name="Группа 8"/>
          <p:cNvGrpSpPr>
            <a:grpSpLocks/>
          </p:cNvGrpSpPr>
          <p:nvPr userDrawn="1"/>
        </p:nvGrpSpPr>
        <p:grpSpPr bwMode="auto">
          <a:xfrm>
            <a:off x="-15875" y="73025"/>
            <a:ext cx="9175750" cy="1109663"/>
            <a:chOff x="-16850" y="72801"/>
            <a:chExt cx="9756000" cy="1107059"/>
          </a:xfrm>
        </p:grpSpPr>
        <p:grpSp>
          <p:nvGrpSpPr>
            <p:cNvPr id="4" name="Группа 9"/>
            <p:cNvGrpSpPr>
              <a:grpSpLocks/>
            </p:cNvGrpSpPr>
            <p:nvPr/>
          </p:nvGrpSpPr>
          <p:grpSpPr bwMode="auto">
            <a:xfrm>
              <a:off x="267351" y="72801"/>
              <a:ext cx="3097974" cy="829518"/>
              <a:chOff x="267351" y="72801"/>
              <a:chExt cx="3097974" cy="829518"/>
            </a:xfrm>
          </p:grpSpPr>
          <p:sp>
            <p:nvSpPr>
              <p:cNvPr id="6" name="TextBox 11"/>
              <p:cNvSpPr txBox="1">
                <a:spLocks noChangeArrowheads="1"/>
              </p:cNvSpPr>
              <p:nvPr/>
            </p:nvSpPr>
            <p:spPr bwMode="auto">
              <a:xfrm>
                <a:off x="992508" y="256519"/>
                <a:ext cx="2373172" cy="64618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defRPr/>
                </a:pPr>
                <a:r>
                  <a:rPr lang="ru-RU" altLang="ru-RU" sz="1200" b="1" smtClean="0">
                    <a:solidFill>
                      <a:srgbClr val="000000"/>
                    </a:solidFill>
                  </a:rPr>
                  <a:t>Департамент ЖКХ, энергетики и регулирования тарифов</a:t>
                </a:r>
              </a:p>
              <a:p>
                <a:pPr>
                  <a:defRPr/>
                </a:pPr>
                <a:r>
                  <a:rPr lang="ru-RU" altLang="ru-RU" sz="1200" b="1" smtClean="0">
                    <a:solidFill>
                      <a:srgbClr val="000000"/>
                    </a:solidFill>
                  </a:rPr>
                  <a:t>Ярославской области</a:t>
                </a:r>
              </a:p>
            </p:txBody>
          </p:sp>
          <p:pic>
            <p:nvPicPr>
              <p:cNvPr id="7" name="Рисунок 14" descr="gerb1.jpg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7351" y="72801"/>
                <a:ext cx="464491" cy="828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5" name="Прямая соединительная линия 4"/>
            <p:cNvCxnSpPr/>
            <p:nvPr/>
          </p:nvCxnSpPr>
          <p:spPr>
            <a:xfrm>
              <a:off x="-16850" y="1179860"/>
              <a:ext cx="9756000" cy="0"/>
            </a:xfrm>
            <a:prstGeom prst="line">
              <a:avLst/>
            </a:prstGeom>
            <a:ln w="317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Номер слайда 5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8B2AAB3-4156-49DD-AD4A-FD789BB791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64286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Rectangle 15" hidden="1"/>
          <p:cNvGraphicFramePr>
            <a:graphicFrameLocks/>
          </p:cNvGraphicFramePr>
          <p:nvPr/>
        </p:nvGraphicFramePr>
        <p:xfrm>
          <a:off x="4763" y="0"/>
          <a:ext cx="149225" cy="158750"/>
        </p:xfrm>
        <a:graphic>
          <a:graphicData uri="http://schemas.openxmlformats.org/presentationml/2006/ole">
            <p:oleObj spid="_x0000_s44196" name="think-cell Slide" r:id="rId4" imgW="0" imgH="0" progId="">
              <p:embed/>
            </p:oleObj>
          </a:graphicData>
        </a:graphic>
      </p:graphicFrame>
      <p:grpSp>
        <p:nvGrpSpPr>
          <p:cNvPr id="3" name="Группа 8"/>
          <p:cNvGrpSpPr>
            <a:grpSpLocks/>
          </p:cNvGrpSpPr>
          <p:nvPr userDrawn="1"/>
        </p:nvGrpSpPr>
        <p:grpSpPr bwMode="auto">
          <a:xfrm>
            <a:off x="-15875" y="73025"/>
            <a:ext cx="9175750" cy="1109663"/>
            <a:chOff x="-16850" y="72801"/>
            <a:chExt cx="9756000" cy="1107059"/>
          </a:xfrm>
        </p:grpSpPr>
        <p:grpSp>
          <p:nvGrpSpPr>
            <p:cNvPr id="4" name="Группа 9"/>
            <p:cNvGrpSpPr>
              <a:grpSpLocks/>
            </p:cNvGrpSpPr>
            <p:nvPr/>
          </p:nvGrpSpPr>
          <p:grpSpPr bwMode="auto">
            <a:xfrm>
              <a:off x="267351" y="72801"/>
              <a:ext cx="3097974" cy="829518"/>
              <a:chOff x="267351" y="72801"/>
              <a:chExt cx="3097974" cy="829518"/>
            </a:xfrm>
          </p:grpSpPr>
          <p:sp>
            <p:nvSpPr>
              <p:cNvPr id="6" name="TextBox 11"/>
              <p:cNvSpPr txBox="1">
                <a:spLocks noChangeArrowheads="1"/>
              </p:cNvSpPr>
              <p:nvPr/>
            </p:nvSpPr>
            <p:spPr bwMode="auto">
              <a:xfrm>
                <a:off x="992508" y="256519"/>
                <a:ext cx="2373172" cy="64618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defRPr/>
                </a:pPr>
                <a:r>
                  <a:rPr lang="ru-RU" altLang="ru-RU" sz="1200" b="1" smtClean="0">
                    <a:solidFill>
                      <a:srgbClr val="000000"/>
                    </a:solidFill>
                  </a:rPr>
                  <a:t>Департамент ЖКХ, энергетики и регулирования тарифов</a:t>
                </a:r>
              </a:p>
              <a:p>
                <a:pPr>
                  <a:defRPr/>
                </a:pPr>
                <a:r>
                  <a:rPr lang="ru-RU" altLang="ru-RU" sz="1200" b="1" smtClean="0">
                    <a:solidFill>
                      <a:srgbClr val="000000"/>
                    </a:solidFill>
                  </a:rPr>
                  <a:t>Ярославской области</a:t>
                </a:r>
              </a:p>
            </p:txBody>
          </p:sp>
          <p:pic>
            <p:nvPicPr>
              <p:cNvPr id="7" name="Рисунок 14" descr="gerb1.jpg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7351" y="72801"/>
                <a:ext cx="464491" cy="828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5" name="Прямая соединительная линия 4"/>
            <p:cNvCxnSpPr/>
            <p:nvPr/>
          </p:nvCxnSpPr>
          <p:spPr>
            <a:xfrm>
              <a:off x="-16850" y="1179860"/>
              <a:ext cx="9756000" cy="0"/>
            </a:xfrm>
            <a:prstGeom prst="line">
              <a:avLst/>
            </a:prstGeom>
            <a:ln w="317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Номер слайда 5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D1C3BA1-73CA-4977-9CB5-E2395BB8E2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30024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ctangle 15" hidden="1"/>
          <p:cNvGraphicFramePr>
            <a:graphicFrameLocks/>
          </p:cNvGraphicFramePr>
          <p:nvPr/>
        </p:nvGraphicFramePr>
        <p:xfrm>
          <a:off x="4763" y="0"/>
          <a:ext cx="149225" cy="158750"/>
        </p:xfrm>
        <a:graphic>
          <a:graphicData uri="http://schemas.openxmlformats.org/presentationml/2006/ole">
            <p:oleObj spid="_x0000_s45220" name="think-cell Slide" r:id="rId4" imgW="0" imgH="0" progId="">
              <p:embed/>
            </p:oleObj>
          </a:graphicData>
        </a:graphic>
      </p:graphicFrame>
      <p:grpSp>
        <p:nvGrpSpPr>
          <p:cNvPr id="5" name="Группа 8"/>
          <p:cNvGrpSpPr>
            <a:grpSpLocks/>
          </p:cNvGrpSpPr>
          <p:nvPr userDrawn="1"/>
        </p:nvGrpSpPr>
        <p:grpSpPr bwMode="auto">
          <a:xfrm>
            <a:off x="-15875" y="73025"/>
            <a:ext cx="9175750" cy="1109663"/>
            <a:chOff x="-16850" y="72801"/>
            <a:chExt cx="9756000" cy="1107059"/>
          </a:xfrm>
        </p:grpSpPr>
        <p:grpSp>
          <p:nvGrpSpPr>
            <p:cNvPr id="6" name="Группа 9"/>
            <p:cNvGrpSpPr>
              <a:grpSpLocks/>
            </p:cNvGrpSpPr>
            <p:nvPr/>
          </p:nvGrpSpPr>
          <p:grpSpPr bwMode="auto">
            <a:xfrm>
              <a:off x="267351" y="72801"/>
              <a:ext cx="3097974" cy="829518"/>
              <a:chOff x="267351" y="72801"/>
              <a:chExt cx="3097974" cy="829518"/>
            </a:xfrm>
          </p:grpSpPr>
          <p:sp>
            <p:nvSpPr>
              <p:cNvPr id="8" name="TextBox 11"/>
              <p:cNvSpPr txBox="1">
                <a:spLocks noChangeArrowheads="1"/>
              </p:cNvSpPr>
              <p:nvPr/>
            </p:nvSpPr>
            <p:spPr bwMode="auto">
              <a:xfrm>
                <a:off x="992508" y="256519"/>
                <a:ext cx="2373172" cy="64618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defRPr/>
                </a:pPr>
                <a:r>
                  <a:rPr lang="ru-RU" altLang="ru-RU" sz="1200" b="1" smtClean="0">
                    <a:solidFill>
                      <a:srgbClr val="000000"/>
                    </a:solidFill>
                  </a:rPr>
                  <a:t>Департамент ЖКХ, энергетики и регулирования тарифов</a:t>
                </a:r>
              </a:p>
              <a:p>
                <a:pPr>
                  <a:defRPr/>
                </a:pPr>
                <a:r>
                  <a:rPr lang="ru-RU" altLang="ru-RU" sz="1200" b="1" smtClean="0">
                    <a:solidFill>
                      <a:srgbClr val="000000"/>
                    </a:solidFill>
                  </a:rPr>
                  <a:t>Ярославской области</a:t>
                </a:r>
              </a:p>
            </p:txBody>
          </p:sp>
          <p:pic>
            <p:nvPicPr>
              <p:cNvPr id="9" name="Рисунок 6" descr="gerb1.jpg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7351" y="72801"/>
                <a:ext cx="464491" cy="828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7" name="Прямая соединительная линия 6"/>
            <p:cNvCxnSpPr/>
            <p:nvPr/>
          </p:nvCxnSpPr>
          <p:spPr>
            <a:xfrm>
              <a:off x="-16850" y="1179860"/>
              <a:ext cx="9756000" cy="0"/>
            </a:xfrm>
            <a:prstGeom prst="line">
              <a:avLst/>
            </a:prstGeom>
            <a:ln w="317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42905" y="97086"/>
            <a:ext cx="6299565" cy="37027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9451" y="1196848"/>
            <a:ext cx="8906591" cy="150078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BF36FD5-1F5B-4EAB-A7C3-83506AD46B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69408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ctangle 15" hidden="1"/>
          <p:cNvGraphicFramePr>
            <a:graphicFrameLocks/>
          </p:cNvGraphicFramePr>
          <p:nvPr/>
        </p:nvGraphicFramePr>
        <p:xfrm>
          <a:off x="4763" y="0"/>
          <a:ext cx="149225" cy="158750"/>
        </p:xfrm>
        <a:graphic>
          <a:graphicData uri="http://schemas.openxmlformats.org/presentationml/2006/ole">
            <p:oleObj spid="_x0000_s46244" name="think-cell Slide" r:id="rId4" imgW="0" imgH="0" progId="">
              <p:embed/>
            </p:oleObj>
          </a:graphicData>
        </a:graphic>
      </p:graphicFrame>
      <p:grpSp>
        <p:nvGrpSpPr>
          <p:cNvPr id="5" name="Группа 8"/>
          <p:cNvGrpSpPr>
            <a:grpSpLocks/>
          </p:cNvGrpSpPr>
          <p:nvPr userDrawn="1"/>
        </p:nvGrpSpPr>
        <p:grpSpPr bwMode="auto">
          <a:xfrm>
            <a:off x="-15875" y="73025"/>
            <a:ext cx="9175750" cy="1109663"/>
            <a:chOff x="-16850" y="72801"/>
            <a:chExt cx="9756000" cy="1107059"/>
          </a:xfrm>
        </p:grpSpPr>
        <p:grpSp>
          <p:nvGrpSpPr>
            <p:cNvPr id="6" name="Группа 9"/>
            <p:cNvGrpSpPr>
              <a:grpSpLocks/>
            </p:cNvGrpSpPr>
            <p:nvPr/>
          </p:nvGrpSpPr>
          <p:grpSpPr bwMode="auto">
            <a:xfrm>
              <a:off x="267351" y="72801"/>
              <a:ext cx="3097974" cy="829518"/>
              <a:chOff x="267351" y="72801"/>
              <a:chExt cx="3097974" cy="829518"/>
            </a:xfrm>
          </p:grpSpPr>
          <p:sp>
            <p:nvSpPr>
              <p:cNvPr id="8" name="TextBox 11"/>
              <p:cNvSpPr txBox="1">
                <a:spLocks noChangeArrowheads="1"/>
              </p:cNvSpPr>
              <p:nvPr/>
            </p:nvSpPr>
            <p:spPr bwMode="auto">
              <a:xfrm>
                <a:off x="992508" y="256519"/>
                <a:ext cx="2373172" cy="64618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defRPr/>
                </a:pPr>
                <a:r>
                  <a:rPr lang="ru-RU" altLang="ru-RU" sz="1200" b="1" smtClean="0">
                    <a:solidFill>
                      <a:srgbClr val="000000"/>
                    </a:solidFill>
                  </a:rPr>
                  <a:t>Департамент ЖКХ, энергетики и регулирования тарифов</a:t>
                </a:r>
              </a:p>
              <a:p>
                <a:pPr>
                  <a:defRPr/>
                </a:pPr>
                <a:r>
                  <a:rPr lang="ru-RU" altLang="ru-RU" sz="1200" b="1" smtClean="0">
                    <a:solidFill>
                      <a:srgbClr val="000000"/>
                    </a:solidFill>
                  </a:rPr>
                  <a:t>Ярославской области</a:t>
                </a:r>
              </a:p>
            </p:txBody>
          </p:sp>
          <p:pic>
            <p:nvPicPr>
              <p:cNvPr id="9" name="Рисунок 6" descr="gerb1.jpg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7351" y="72801"/>
                <a:ext cx="464491" cy="828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7" name="Прямая соединительная линия 6"/>
            <p:cNvCxnSpPr/>
            <p:nvPr/>
          </p:nvCxnSpPr>
          <p:spPr>
            <a:xfrm>
              <a:off x="-16850" y="1179860"/>
              <a:ext cx="9756000" cy="0"/>
            </a:xfrm>
            <a:prstGeom prst="line">
              <a:avLst/>
            </a:prstGeom>
            <a:ln w="317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9380" y="4418150"/>
            <a:ext cx="7310422" cy="707886"/>
          </a:xfrm>
          <a:prstGeom prst="rect">
            <a:avLst/>
          </a:prstGeo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9380" y="4037670"/>
            <a:ext cx="7310422" cy="38048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C7C0B69-4E72-4B6A-969E-D1FFBA08D2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91012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ctangle 15" hidden="1"/>
          <p:cNvGraphicFramePr>
            <a:graphicFrameLocks/>
          </p:cNvGraphicFramePr>
          <p:nvPr/>
        </p:nvGraphicFramePr>
        <p:xfrm>
          <a:off x="4763" y="0"/>
          <a:ext cx="149225" cy="158750"/>
        </p:xfrm>
        <a:graphic>
          <a:graphicData uri="http://schemas.openxmlformats.org/presentationml/2006/ole">
            <p:oleObj spid="_x0000_s47268" name="think-cell Slide" r:id="rId4" imgW="0" imgH="0" progId="">
              <p:embed/>
            </p:oleObj>
          </a:graphicData>
        </a:graphic>
      </p:graphicFrame>
      <p:grpSp>
        <p:nvGrpSpPr>
          <p:cNvPr id="6" name="Группа 8"/>
          <p:cNvGrpSpPr>
            <a:grpSpLocks/>
          </p:cNvGrpSpPr>
          <p:nvPr userDrawn="1"/>
        </p:nvGrpSpPr>
        <p:grpSpPr bwMode="auto">
          <a:xfrm>
            <a:off x="-15875" y="73025"/>
            <a:ext cx="9175750" cy="1109663"/>
            <a:chOff x="-16850" y="72801"/>
            <a:chExt cx="9756000" cy="1107059"/>
          </a:xfrm>
        </p:grpSpPr>
        <p:grpSp>
          <p:nvGrpSpPr>
            <p:cNvPr id="7" name="Группа 9"/>
            <p:cNvGrpSpPr>
              <a:grpSpLocks/>
            </p:cNvGrpSpPr>
            <p:nvPr/>
          </p:nvGrpSpPr>
          <p:grpSpPr bwMode="auto">
            <a:xfrm>
              <a:off x="267351" y="72801"/>
              <a:ext cx="3097974" cy="829518"/>
              <a:chOff x="267351" y="72801"/>
              <a:chExt cx="3097974" cy="829518"/>
            </a:xfrm>
          </p:grpSpPr>
          <p:sp>
            <p:nvSpPr>
              <p:cNvPr id="9" name="TextBox 11"/>
              <p:cNvSpPr txBox="1">
                <a:spLocks noChangeArrowheads="1"/>
              </p:cNvSpPr>
              <p:nvPr/>
            </p:nvSpPr>
            <p:spPr bwMode="auto">
              <a:xfrm>
                <a:off x="992508" y="256519"/>
                <a:ext cx="2373172" cy="64618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defRPr/>
                </a:pPr>
                <a:r>
                  <a:rPr lang="ru-RU" altLang="ru-RU" sz="1200" b="1" smtClean="0">
                    <a:solidFill>
                      <a:srgbClr val="000000"/>
                    </a:solidFill>
                  </a:rPr>
                  <a:t>Департамент ЖКХ, энергетики и регулирования тарифов</a:t>
                </a:r>
              </a:p>
              <a:p>
                <a:pPr>
                  <a:defRPr/>
                </a:pPr>
                <a:r>
                  <a:rPr lang="ru-RU" altLang="ru-RU" sz="1200" b="1" smtClean="0">
                    <a:solidFill>
                      <a:srgbClr val="000000"/>
                    </a:solidFill>
                  </a:rPr>
                  <a:t>Ярославской области</a:t>
                </a:r>
              </a:p>
            </p:txBody>
          </p:sp>
          <p:pic>
            <p:nvPicPr>
              <p:cNvPr id="10" name="Рисунок 6" descr="gerb1.jpg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7351" y="72801"/>
                <a:ext cx="464491" cy="828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8" name="Прямая соединительная линия 7"/>
            <p:cNvCxnSpPr/>
            <p:nvPr/>
          </p:nvCxnSpPr>
          <p:spPr>
            <a:xfrm>
              <a:off x="-16850" y="1179860"/>
              <a:ext cx="9756000" cy="0"/>
            </a:xfrm>
            <a:prstGeom prst="line">
              <a:avLst/>
            </a:prstGeom>
            <a:ln w="317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42905" y="97086"/>
            <a:ext cx="6299565" cy="37027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30026" y="1604285"/>
            <a:ext cx="3798553" cy="253491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371922" y="1604285"/>
            <a:ext cx="3798553" cy="253491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2E3286A-AE25-4FC3-A120-469EE18D7C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55165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Rectangle 15" hidden="1"/>
          <p:cNvGraphicFramePr>
            <a:graphicFrameLocks/>
          </p:cNvGraphicFramePr>
          <p:nvPr/>
        </p:nvGraphicFramePr>
        <p:xfrm>
          <a:off x="4763" y="0"/>
          <a:ext cx="149225" cy="158750"/>
        </p:xfrm>
        <a:graphic>
          <a:graphicData uri="http://schemas.openxmlformats.org/presentationml/2006/ole">
            <p:oleObj spid="_x0000_s48292" name="think-cell Slide" r:id="rId4" imgW="0" imgH="0" progId="">
              <p:embed/>
            </p:oleObj>
          </a:graphicData>
        </a:graphic>
      </p:graphicFrame>
      <p:grpSp>
        <p:nvGrpSpPr>
          <p:cNvPr id="8" name="Группа 8"/>
          <p:cNvGrpSpPr>
            <a:grpSpLocks/>
          </p:cNvGrpSpPr>
          <p:nvPr userDrawn="1"/>
        </p:nvGrpSpPr>
        <p:grpSpPr bwMode="auto">
          <a:xfrm>
            <a:off x="-15875" y="73025"/>
            <a:ext cx="9175750" cy="1109663"/>
            <a:chOff x="-16850" y="72801"/>
            <a:chExt cx="9756000" cy="1107059"/>
          </a:xfrm>
        </p:grpSpPr>
        <p:grpSp>
          <p:nvGrpSpPr>
            <p:cNvPr id="9" name="Группа 9"/>
            <p:cNvGrpSpPr>
              <a:grpSpLocks/>
            </p:cNvGrpSpPr>
            <p:nvPr/>
          </p:nvGrpSpPr>
          <p:grpSpPr bwMode="auto">
            <a:xfrm>
              <a:off x="267351" y="72801"/>
              <a:ext cx="3097974" cy="829518"/>
              <a:chOff x="267351" y="72801"/>
              <a:chExt cx="3097974" cy="829518"/>
            </a:xfrm>
          </p:grpSpPr>
          <p:sp>
            <p:nvSpPr>
              <p:cNvPr id="11" name="TextBox 11"/>
              <p:cNvSpPr txBox="1">
                <a:spLocks noChangeArrowheads="1"/>
              </p:cNvSpPr>
              <p:nvPr/>
            </p:nvSpPr>
            <p:spPr bwMode="auto">
              <a:xfrm>
                <a:off x="992508" y="256519"/>
                <a:ext cx="2373172" cy="64618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defRPr/>
                </a:pPr>
                <a:r>
                  <a:rPr lang="ru-RU" altLang="ru-RU" sz="1200" b="1" smtClean="0">
                    <a:solidFill>
                      <a:srgbClr val="000000"/>
                    </a:solidFill>
                  </a:rPr>
                  <a:t>Департамент ЖКХ, энергетики и регулирования тарифов</a:t>
                </a:r>
              </a:p>
              <a:p>
                <a:pPr>
                  <a:defRPr/>
                </a:pPr>
                <a:r>
                  <a:rPr lang="ru-RU" altLang="ru-RU" sz="1200" b="1" smtClean="0">
                    <a:solidFill>
                      <a:srgbClr val="000000"/>
                    </a:solidFill>
                  </a:rPr>
                  <a:t>Ярославской области</a:t>
                </a:r>
              </a:p>
            </p:txBody>
          </p:sp>
          <p:pic>
            <p:nvPicPr>
              <p:cNvPr id="12" name="Рисунок 6" descr="gerb1.jpg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7351" y="72801"/>
                <a:ext cx="464491" cy="828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10" name="Прямая соединительная линия 9"/>
            <p:cNvCxnSpPr/>
            <p:nvPr/>
          </p:nvCxnSpPr>
          <p:spPr>
            <a:xfrm>
              <a:off x="-16850" y="1179860"/>
              <a:ext cx="9756000" cy="0"/>
            </a:xfrm>
            <a:prstGeom prst="line">
              <a:avLst/>
            </a:prstGeom>
            <a:ln w="317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42905" y="97086"/>
            <a:ext cx="6299565" cy="3702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30025" y="1738395"/>
            <a:ext cx="3800046" cy="44203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30025" y="2180430"/>
            <a:ext cx="3800046" cy="173469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368936" y="1738395"/>
            <a:ext cx="3801539" cy="44203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368936" y="2180430"/>
            <a:ext cx="3801539" cy="173469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3C71D6E-4DA9-4FDA-9FCB-34E14F4CC0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52045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Rectangle 15" hidden="1"/>
          <p:cNvGraphicFramePr>
            <a:graphicFrameLocks/>
          </p:cNvGraphicFramePr>
          <p:nvPr/>
        </p:nvGraphicFramePr>
        <p:xfrm>
          <a:off x="4763" y="0"/>
          <a:ext cx="149225" cy="158750"/>
        </p:xfrm>
        <a:graphic>
          <a:graphicData uri="http://schemas.openxmlformats.org/presentationml/2006/ole">
            <p:oleObj spid="_x0000_s49316" name="think-cell Slide" r:id="rId4" imgW="0" imgH="0" progId="">
              <p:embed/>
            </p:oleObj>
          </a:graphicData>
        </a:graphic>
      </p:graphicFrame>
      <p:grpSp>
        <p:nvGrpSpPr>
          <p:cNvPr id="4" name="Группа 8"/>
          <p:cNvGrpSpPr>
            <a:grpSpLocks/>
          </p:cNvGrpSpPr>
          <p:nvPr userDrawn="1"/>
        </p:nvGrpSpPr>
        <p:grpSpPr bwMode="auto">
          <a:xfrm>
            <a:off x="-15875" y="73025"/>
            <a:ext cx="9175750" cy="1109663"/>
            <a:chOff x="-16850" y="72801"/>
            <a:chExt cx="9756000" cy="1107059"/>
          </a:xfrm>
        </p:grpSpPr>
        <p:grpSp>
          <p:nvGrpSpPr>
            <p:cNvPr id="5" name="Группа 9"/>
            <p:cNvGrpSpPr>
              <a:grpSpLocks/>
            </p:cNvGrpSpPr>
            <p:nvPr/>
          </p:nvGrpSpPr>
          <p:grpSpPr bwMode="auto">
            <a:xfrm>
              <a:off x="267351" y="72801"/>
              <a:ext cx="3097974" cy="829518"/>
              <a:chOff x="267351" y="72801"/>
              <a:chExt cx="3097974" cy="829518"/>
            </a:xfrm>
          </p:grpSpPr>
          <p:sp>
            <p:nvSpPr>
              <p:cNvPr id="7" name="TextBox 11"/>
              <p:cNvSpPr txBox="1">
                <a:spLocks noChangeArrowheads="1"/>
              </p:cNvSpPr>
              <p:nvPr/>
            </p:nvSpPr>
            <p:spPr bwMode="auto">
              <a:xfrm>
                <a:off x="992508" y="256519"/>
                <a:ext cx="2373172" cy="64618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defRPr/>
                </a:pPr>
                <a:r>
                  <a:rPr lang="ru-RU" altLang="ru-RU" sz="1200" b="1" smtClean="0">
                    <a:solidFill>
                      <a:srgbClr val="000000"/>
                    </a:solidFill>
                  </a:rPr>
                  <a:t>Департамент ЖКХ, энергетики и регулирования тарифов</a:t>
                </a:r>
              </a:p>
              <a:p>
                <a:pPr>
                  <a:defRPr/>
                </a:pPr>
                <a:r>
                  <a:rPr lang="ru-RU" altLang="ru-RU" sz="1200" b="1" smtClean="0">
                    <a:solidFill>
                      <a:srgbClr val="000000"/>
                    </a:solidFill>
                  </a:rPr>
                  <a:t>Ярославской области</a:t>
                </a:r>
              </a:p>
            </p:txBody>
          </p:sp>
          <p:pic>
            <p:nvPicPr>
              <p:cNvPr id="8" name="Рисунок 6" descr="gerb1.jpg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7351" y="72801"/>
                <a:ext cx="464491" cy="828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6" name="Прямая соединительная линия 5"/>
            <p:cNvCxnSpPr/>
            <p:nvPr/>
          </p:nvCxnSpPr>
          <p:spPr>
            <a:xfrm>
              <a:off x="-16850" y="1179860"/>
              <a:ext cx="9756000" cy="0"/>
            </a:xfrm>
            <a:prstGeom prst="line">
              <a:avLst/>
            </a:prstGeom>
            <a:ln w="317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42905" y="97086"/>
            <a:ext cx="6299565" cy="37027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76DFD4A-B8E0-4D15-B0C5-D9D7AE8D04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62983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Rectangle 15" hidden="1"/>
          <p:cNvGraphicFramePr>
            <a:graphicFrameLocks/>
          </p:cNvGraphicFramePr>
          <p:nvPr/>
        </p:nvGraphicFramePr>
        <p:xfrm>
          <a:off x="4763" y="0"/>
          <a:ext cx="149225" cy="158750"/>
        </p:xfrm>
        <a:graphic>
          <a:graphicData uri="http://schemas.openxmlformats.org/presentationml/2006/ole">
            <p:oleObj spid="_x0000_s50340" name="think-cell Slide" r:id="rId4" imgW="0" imgH="0" progId="">
              <p:embed/>
            </p:oleObj>
          </a:graphicData>
        </a:graphic>
      </p:graphicFrame>
      <p:grpSp>
        <p:nvGrpSpPr>
          <p:cNvPr id="3" name="Группа 8"/>
          <p:cNvGrpSpPr>
            <a:grpSpLocks/>
          </p:cNvGrpSpPr>
          <p:nvPr userDrawn="1"/>
        </p:nvGrpSpPr>
        <p:grpSpPr bwMode="auto">
          <a:xfrm>
            <a:off x="-15875" y="73025"/>
            <a:ext cx="9175750" cy="1109663"/>
            <a:chOff x="-16850" y="72801"/>
            <a:chExt cx="9756000" cy="1107059"/>
          </a:xfrm>
        </p:grpSpPr>
        <p:grpSp>
          <p:nvGrpSpPr>
            <p:cNvPr id="4" name="Группа 9"/>
            <p:cNvGrpSpPr>
              <a:grpSpLocks/>
            </p:cNvGrpSpPr>
            <p:nvPr/>
          </p:nvGrpSpPr>
          <p:grpSpPr bwMode="auto">
            <a:xfrm>
              <a:off x="267351" y="72801"/>
              <a:ext cx="3097974" cy="829518"/>
              <a:chOff x="267351" y="72801"/>
              <a:chExt cx="3097974" cy="829518"/>
            </a:xfrm>
          </p:grpSpPr>
          <p:sp>
            <p:nvSpPr>
              <p:cNvPr id="6" name="TextBox 11"/>
              <p:cNvSpPr txBox="1">
                <a:spLocks noChangeArrowheads="1"/>
              </p:cNvSpPr>
              <p:nvPr/>
            </p:nvSpPr>
            <p:spPr bwMode="auto">
              <a:xfrm>
                <a:off x="992508" y="256519"/>
                <a:ext cx="2373172" cy="64618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defRPr/>
                </a:pPr>
                <a:r>
                  <a:rPr lang="ru-RU" altLang="ru-RU" sz="1200" b="1" smtClean="0">
                    <a:solidFill>
                      <a:srgbClr val="000000"/>
                    </a:solidFill>
                  </a:rPr>
                  <a:t>Департамент ЖКХ, энергетики и регулирования тарифов</a:t>
                </a:r>
              </a:p>
              <a:p>
                <a:pPr>
                  <a:defRPr/>
                </a:pPr>
                <a:r>
                  <a:rPr lang="ru-RU" altLang="ru-RU" sz="1200" b="1" smtClean="0">
                    <a:solidFill>
                      <a:srgbClr val="000000"/>
                    </a:solidFill>
                  </a:rPr>
                  <a:t>Ярославской области</a:t>
                </a:r>
              </a:p>
            </p:txBody>
          </p:sp>
          <p:pic>
            <p:nvPicPr>
              <p:cNvPr id="7" name="Рисунок 14" descr="gerb1.jpg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7351" y="72801"/>
                <a:ext cx="464491" cy="828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5" name="Прямая соединительная линия 4"/>
            <p:cNvCxnSpPr/>
            <p:nvPr/>
          </p:nvCxnSpPr>
          <p:spPr>
            <a:xfrm>
              <a:off x="-16850" y="1179860"/>
              <a:ext cx="9756000" cy="0"/>
            </a:xfrm>
            <a:prstGeom prst="line">
              <a:avLst/>
            </a:prstGeom>
            <a:ln w="317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Номер слайда 5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DACAAEF-F495-4C33-AF64-203B7A6941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4104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ctangle 15" hidden="1"/>
          <p:cNvGraphicFramePr>
            <a:graphicFrameLocks/>
          </p:cNvGraphicFramePr>
          <p:nvPr/>
        </p:nvGraphicFramePr>
        <p:xfrm>
          <a:off x="4763" y="0"/>
          <a:ext cx="149225" cy="158750"/>
        </p:xfrm>
        <a:graphic>
          <a:graphicData uri="http://schemas.openxmlformats.org/presentationml/2006/ole">
            <p:oleObj spid="_x0000_s51364" name="think-cell Slide" r:id="rId4" imgW="0" imgH="0" progId="">
              <p:embed/>
            </p:oleObj>
          </a:graphicData>
        </a:graphic>
      </p:graphicFrame>
      <p:grpSp>
        <p:nvGrpSpPr>
          <p:cNvPr id="6" name="Группа 8"/>
          <p:cNvGrpSpPr>
            <a:grpSpLocks/>
          </p:cNvGrpSpPr>
          <p:nvPr userDrawn="1"/>
        </p:nvGrpSpPr>
        <p:grpSpPr bwMode="auto">
          <a:xfrm>
            <a:off x="-15875" y="73025"/>
            <a:ext cx="9175750" cy="1109663"/>
            <a:chOff x="-16850" y="72801"/>
            <a:chExt cx="9756000" cy="1107059"/>
          </a:xfrm>
        </p:grpSpPr>
        <p:grpSp>
          <p:nvGrpSpPr>
            <p:cNvPr id="7" name="Группа 9"/>
            <p:cNvGrpSpPr>
              <a:grpSpLocks/>
            </p:cNvGrpSpPr>
            <p:nvPr/>
          </p:nvGrpSpPr>
          <p:grpSpPr bwMode="auto">
            <a:xfrm>
              <a:off x="267351" y="72801"/>
              <a:ext cx="3097974" cy="829518"/>
              <a:chOff x="267351" y="72801"/>
              <a:chExt cx="3097974" cy="829518"/>
            </a:xfrm>
          </p:grpSpPr>
          <p:sp>
            <p:nvSpPr>
              <p:cNvPr id="9" name="TextBox 11"/>
              <p:cNvSpPr txBox="1">
                <a:spLocks noChangeArrowheads="1"/>
              </p:cNvSpPr>
              <p:nvPr/>
            </p:nvSpPr>
            <p:spPr bwMode="auto">
              <a:xfrm>
                <a:off x="992508" y="256519"/>
                <a:ext cx="2373172" cy="64618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defRPr/>
                </a:pPr>
                <a:r>
                  <a:rPr lang="ru-RU" altLang="ru-RU" sz="1200" b="1" smtClean="0">
                    <a:solidFill>
                      <a:srgbClr val="000000"/>
                    </a:solidFill>
                  </a:rPr>
                  <a:t>Департамент ЖКХ, энергетики и регулирования тарифов</a:t>
                </a:r>
              </a:p>
              <a:p>
                <a:pPr>
                  <a:defRPr/>
                </a:pPr>
                <a:r>
                  <a:rPr lang="ru-RU" altLang="ru-RU" sz="1200" b="1" smtClean="0">
                    <a:solidFill>
                      <a:srgbClr val="000000"/>
                    </a:solidFill>
                  </a:rPr>
                  <a:t>Ярославской области</a:t>
                </a:r>
              </a:p>
            </p:txBody>
          </p:sp>
          <p:pic>
            <p:nvPicPr>
              <p:cNvPr id="10" name="Рисунок 6" descr="gerb1.jpg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7351" y="72801"/>
                <a:ext cx="464491" cy="828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8" name="Прямая соединительная линия 7"/>
            <p:cNvCxnSpPr/>
            <p:nvPr/>
          </p:nvCxnSpPr>
          <p:spPr>
            <a:xfrm>
              <a:off x="-16850" y="1179860"/>
              <a:ext cx="9756000" cy="0"/>
            </a:xfrm>
            <a:prstGeom prst="line">
              <a:avLst/>
            </a:prstGeom>
            <a:ln w="317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0025" y="1038653"/>
            <a:ext cx="2829504" cy="40011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62555" y="273748"/>
            <a:ext cx="4807916" cy="226407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30025" y="1438767"/>
            <a:ext cx="2829504" cy="2881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1D10EEB-52D9-49E1-AF8F-860E6D9274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20264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vmlDrawing" Target="../drawings/vmlDrawing1.v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Rectangle 15" hidden="1"/>
          <p:cNvGraphicFramePr>
            <a:graphicFrameLocks/>
          </p:cNvGraphicFramePr>
          <p:nvPr/>
        </p:nvGraphicFramePr>
        <p:xfrm>
          <a:off x="4763" y="0"/>
          <a:ext cx="149225" cy="158750"/>
        </p:xfrm>
        <a:graphic>
          <a:graphicData uri="http://schemas.openxmlformats.org/presentationml/2006/ole">
            <p:oleObj spid="_x0000_s1195" name="think-cell Slide" r:id="rId18" imgW="0" imgH="0" progId="">
              <p:embed/>
            </p:oleObj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 bwMode="auto">
          <a:xfrm>
            <a:off x="8739188" y="6597650"/>
            <a:ext cx="369887" cy="19526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  <a:spAutoFit/>
          </a:bodyPr>
          <a:lstStyle>
            <a:lvl1pPr algn="r">
              <a:defRPr sz="800">
                <a:solidFill>
                  <a:srgbClr val="898989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01BF467-4BC2-4E0C-B313-358A27F35E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28" name="Группа 8"/>
          <p:cNvGrpSpPr>
            <a:grpSpLocks/>
          </p:cNvGrpSpPr>
          <p:nvPr userDrawn="1"/>
        </p:nvGrpSpPr>
        <p:grpSpPr bwMode="auto">
          <a:xfrm>
            <a:off x="-15875" y="73025"/>
            <a:ext cx="9175750" cy="1109663"/>
            <a:chOff x="-16850" y="72801"/>
            <a:chExt cx="9756000" cy="1107059"/>
          </a:xfrm>
        </p:grpSpPr>
        <p:grpSp>
          <p:nvGrpSpPr>
            <p:cNvPr id="1029" name="Группа 9"/>
            <p:cNvGrpSpPr>
              <a:grpSpLocks/>
            </p:cNvGrpSpPr>
            <p:nvPr/>
          </p:nvGrpSpPr>
          <p:grpSpPr bwMode="auto">
            <a:xfrm>
              <a:off x="267351" y="72801"/>
              <a:ext cx="3097974" cy="829518"/>
              <a:chOff x="267351" y="72801"/>
              <a:chExt cx="3097974" cy="829518"/>
            </a:xfrm>
          </p:grpSpPr>
          <p:sp>
            <p:nvSpPr>
              <p:cNvPr id="1031" name="TextBox 11"/>
              <p:cNvSpPr txBox="1">
                <a:spLocks noChangeArrowheads="1"/>
              </p:cNvSpPr>
              <p:nvPr/>
            </p:nvSpPr>
            <p:spPr bwMode="auto">
              <a:xfrm>
                <a:off x="992508" y="256519"/>
                <a:ext cx="2373172" cy="64618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defRPr/>
                </a:pPr>
                <a:r>
                  <a:rPr lang="ru-RU" altLang="ru-RU" sz="1200" b="1" smtClean="0">
                    <a:solidFill>
                      <a:srgbClr val="000000"/>
                    </a:solidFill>
                  </a:rPr>
                  <a:t>Департамент ЖКХ, энергетики и регулирования тарифов</a:t>
                </a:r>
              </a:p>
              <a:p>
                <a:pPr>
                  <a:defRPr/>
                </a:pPr>
                <a:r>
                  <a:rPr lang="ru-RU" altLang="ru-RU" sz="1200" b="1" smtClean="0">
                    <a:solidFill>
                      <a:srgbClr val="000000"/>
                    </a:solidFill>
                  </a:rPr>
                  <a:t>Ярославской области</a:t>
                </a:r>
              </a:p>
            </p:txBody>
          </p:sp>
          <p:pic>
            <p:nvPicPr>
              <p:cNvPr id="1032" name="Рисунок 6" descr="gerb1.jpg"/>
              <p:cNvPicPr>
                <a:picLocks noChangeAspect="1"/>
              </p:cNvPicPr>
              <p:nvPr/>
            </p:nvPicPr>
            <p:blipFill>
              <a:blip r:embed="rId19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7351" y="72801"/>
                <a:ext cx="464491" cy="828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11" name="Прямая соединительная линия 10"/>
            <p:cNvCxnSpPr/>
            <p:nvPr/>
          </p:nvCxnSpPr>
          <p:spPr>
            <a:xfrm>
              <a:off x="-16850" y="1179860"/>
              <a:ext cx="9756000" cy="0"/>
            </a:xfrm>
            <a:prstGeom prst="line">
              <a:avLst/>
            </a:prstGeom>
            <a:ln w="317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2" r:id="rId1"/>
    <p:sldLayoutId id="2147484003" r:id="rId2"/>
    <p:sldLayoutId id="2147484004" r:id="rId3"/>
    <p:sldLayoutId id="2147484005" r:id="rId4"/>
    <p:sldLayoutId id="2147484006" r:id="rId5"/>
    <p:sldLayoutId id="2147484007" r:id="rId6"/>
    <p:sldLayoutId id="2147484008" r:id="rId7"/>
    <p:sldLayoutId id="2147484009" r:id="rId8"/>
    <p:sldLayoutId id="2147484010" r:id="rId9"/>
    <p:sldLayoutId id="2147484011" r:id="rId10"/>
    <p:sldLayoutId id="2147484012" r:id="rId11"/>
    <p:sldLayoutId id="2147484013" r:id="rId12"/>
    <p:sldLayoutId id="2147484014" r:id="rId13"/>
    <p:sldLayoutId id="2147484015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buFont typeface="Wingdings" pitchFamily="2" charset="2"/>
        <a:defRPr b="1" kern="1200">
          <a:solidFill>
            <a:schemeClr val="bg1"/>
          </a:solidFill>
          <a:latin typeface="Arial" charset="0"/>
          <a:ea typeface="+mj-ea"/>
          <a:cs typeface="Arial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buFont typeface="Wingdings" pitchFamily="2" charset="2"/>
        <a:defRPr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Font typeface="Wingdings" pitchFamily="2" charset="2"/>
        <a:defRPr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Font typeface="Wingdings" pitchFamily="2" charset="2"/>
        <a:defRPr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Font typeface="Wingdings" pitchFamily="2" charset="2"/>
        <a:defRPr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Font typeface="Wingdings" pitchFamily="2" charset="2"/>
        <a:defRPr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Font typeface="Wingdings" pitchFamily="2" charset="2"/>
        <a:defRPr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Font typeface="Wingdings" pitchFamily="2" charset="2"/>
        <a:defRPr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Font typeface="Wingdings" pitchFamily="2" charset="2"/>
        <a:defRPr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defRPr sz="1600" b="1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b="1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b="1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b="1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 b="1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Номер слайда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0BBC7687-EB92-4841-B3FF-AF16C3263C85}" type="slidenum">
              <a:rPr lang="ru-RU" altLang="ru-RU" smtClean="0">
                <a:solidFill>
                  <a:srgbClr val="898989"/>
                </a:solidFill>
                <a:latin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altLang="ru-RU" smtClean="0">
              <a:solidFill>
                <a:srgbClr val="898989"/>
              </a:solidFill>
              <a:latin typeface="Arial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-15875" y="1179513"/>
            <a:ext cx="9175750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6" name="TextBox 10"/>
          <p:cNvSpPr txBox="1">
            <a:spLocks noChangeArrowheads="1"/>
          </p:cNvSpPr>
          <p:nvPr/>
        </p:nvSpPr>
        <p:spPr bwMode="auto">
          <a:xfrm>
            <a:off x="465138" y="1997839"/>
            <a:ext cx="8278812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indent="534988" algn="ctr"/>
            <a:r>
              <a:rPr lang="ru-RU" sz="3600" b="1" dirty="0">
                <a:solidFill>
                  <a:srgbClr val="000000"/>
                </a:solidFill>
              </a:rPr>
              <a:t>2. О ходе подготовки муниципальных образований Ярославской области к реализации проекта по созданию современной городской </a:t>
            </a:r>
            <a:r>
              <a:rPr lang="ru-RU" sz="3600" b="1" dirty="0" smtClean="0">
                <a:solidFill>
                  <a:srgbClr val="000000"/>
                </a:solidFill>
              </a:rPr>
              <a:t>среды</a:t>
            </a:r>
            <a:r>
              <a:rPr lang="ru-RU" sz="3600" b="1" dirty="0">
                <a:solidFill>
                  <a:srgbClr val="000000"/>
                </a:solidFill>
              </a:rPr>
              <a:t> </a:t>
            </a:r>
            <a:endParaRPr lang="ru-RU" sz="3600" b="1" dirty="0" smtClean="0">
              <a:solidFill>
                <a:srgbClr val="000000"/>
              </a:solidFill>
            </a:endParaRPr>
          </a:p>
          <a:p>
            <a:pPr indent="534988" algn="ctr"/>
            <a:r>
              <a:rPr lang="ru-RU" sz="3600" b="1" dirty="0" smtClean="0">
                <a:solidFill>
                  <a:srgbClr val="000000"/>
                </a:solidFill>
              </a:rPr>
              <a:t>на 2017 год.</a:t>
            </a:r>
            <a:endParaRPr lang="ru-RU" sz="36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180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42905" y="97086"/>
            <a:ext cx="6299565" cy="811599"/>
          </a:xfrm>
        </p:spPr>
        <p:txBody>
          <a:bodyPr/>
          <a:lstStyle/>
          <a:p>
            <a:pPr algn="ctr"/>
            <a:r>
              <a:rPr lang="ru-RU" i="1" dirty="0">
                <a:solidFill>
                  <a:srgbClr val="FF0000"/>
                </a:solidFill>
              </a:rPr>
              <a:t>Распределение субсидий </a:t>
            </a:r>
            <a:r>
              <a:rPr lang="ru-RU" i="1" dirty="0" smtClean="0">
                <a:solidFill>
                  <a:srgbClr val="FF0000"/>
                </a:solidFill>
              </a:rPr>
              <a:t/>
            </a:r>
            <a:br>
              <a:rPr lang="ru-RU" i="1" dirty="0" smtClean="0">
                <a:solidFill>
                  <a:srgbClr val="FF0000"/>
                </a:solidFill>
              </a:rPr>
            </a:br>
            <a:r>
              <a:rPr lang="ru-RU" i="1" dirty="0" smtClean="0">
                <a:solidFill>
                  <a:srgbClr val="FF0000"/>
                </a:solidFill>
              </a:rPr>
              <a:t>муниципальным </a:t>
            </a:r>
            <a:r>
              <a:rPr lang="ru-RU" i="1" dirty="0">
                <a:solidFill>
                  <a:srgbClr val="FF0000"/>
                </a:solidFill>
              </a:rPr>
              <a:t>образованиям </a:t>
            </a:r>
            <a:r>
              <a:rPr lang="ru-RU" i="1" dirty="0" smtClean="0">
                <a:solidFill>
                  <a:srgbClr val="FF0000"/>
                </a:solidFill>
              </a:rPr>
              <a:t/>
            </a:r>
            <a:br>
              <a:rPr lang="ru-RU" i="1" dirty="0" smtClean="0">
                <a:solidFill>
                  <a:srgbClr val="FF0000"/>
                </a:solidFill>
              </a:rPr>
            </a:br>
            <a:r>
              <a:rPr lang="ru-RU" i="1" dirty="0" smtClean="0">
                <a:solidFill>
                  <a:srgbClr val="FF0000"/>
                </a:solidFill>
              </a:rPr>
              <a:t>Ярославской </a:t>
            </a:r>
            <a:r>
              <a:rPr lang="ru-RU" i="1" dirty="0">
                <a:solidFill>
                  <a:srgbClr val="FF0000"/>
                </a:solidFill>
              </a:rPr>
              <a:t>области </a:t>
            </a:r>
            <a:r>
              <a:rPr lang="ru-RU" sz="1100" i="1" dirty="0">
                <a:solidFill>
                  <a:schemeClr val="bg1">
                    <a:lumMod val="50000"/>
                  </a:schemeClr>
                </a:solidFill>
              </a:rPr>
              <a:t>(от </a:t>
            </a:r>
            <a:r>
              <a:rPr lang="ru-RU" sz="1100" i="1" dirty="0" smtClean="0">
                <a:solidFill>
                  <a:schemeClr val="bg1">
                    <a:lumMod val="50000"/>
                  </a:schemeClr>
                </a:solidFill>
              </a:rPr>
              <a:t> численности населения)</a:t>
            </a:r>
            <a:r>
              <a:rPr lang="ru-RU" sz="1100" i="1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ru-RU" sz="1100" i="1" dirty="0">
                <a:solidFill>
                  <a:schemeClr val="bg1">
                    <a:lumMod val="50000"/>
                  </a:schemeClr>
                </a:solidFill>
              </a:rPr>
            </a:br>
            <a:endParaRPr lang="ru-RU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10854608"/>
              </p:ext>
            </p:extLst>
          </p:nvPr>
        </p:nvGraphicFramePr>
        <p:xfrm>
          <a:off x="185262" y="1268729"/>
          <a:ext cx="8773477" cy="554355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58181"/>
                <a:gridCol w="1418517"/>
                <a:gridCol w="1773147"/>
                <a:gridCol w="1773147"/>
                <a:gridCol w="1550485"/>
              </a:tblGrid>
              <a:tr h="8517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Муниципальное образование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Федеральный бюджет, тыс. руб.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Областной бюджет, тыс. руб.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Муниципальный бюджет (5%), тыс. руб.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Средства на реализацию проекта</a:t>
                      </a:r>
                      <a:r>
                        <a:rPr lang="ru-RU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</a:p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руб.</a:t>
                      </a:r>
                    </a:p>
                  </a:txBody>
                  <a:tcPr marL="9525" marR="9525" marT="9525" marB="0" anchor="ctr"/>
                </a:tc>
              </a:tr>
              <a:tr h="220000">
                <a:tc>
                  <a:txBody>
                    <a:bodyPr/>
                    <a:lstStyle/>
                    <a:p>
                      <a:pPr lvl="0" algn="l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Ярославль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53 680,8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50 085,5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5 461,4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109 227,6</a:t>
                      </a:r>
                    </a:p>
                  </a:txBody>
                  <a:tcPr marL="9525" marR="9525" marT="9525" marB="0" anchor="b"/>
                </a:tc>
              </a:tr>
              <a:tr h="220000">
                <a:tc>
                  <a:txBody>
                    <a:bodyPr/>
                    <a:lstStyle/>
                    <a:p>
                      <a:pPr lvl="0" algn="l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Переславль-Залесский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8 498,4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8 243,6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881,2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17 623,1</a:t>
                      </a:r>
                    </a:p>
                  </a:txBody>
                  <a:tcPr marL="9525" marR="9525" marT="9525" marB="0" anchor="b"/>
                </a:tc>
              </a:tr>
              <a:tr h="220000">
                <a:tc>
                  <a:txBody>
                    <a:bodyPr/>
                    <a:lstStyle/>
                    <a:p>
                      <a:pPr lvl="0" algn="l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Рыбинск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33 119,7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31 899,3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3 422,0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68 441,0</a:t>
                      </a:r>
                    </a:p>
                  </a:txBody>
                  <a:tcPr marL="9525" marR="9525" marT="9525" marB="0" anchor="b"/>
                </a:tc>
              </a:tr>
              <a:tr h="220000">
                <a:tc>
                  <a:txBody>
                    <a:bodyPr/>
                    <a:lstStyle/>
                    <a:p>
                      <a:pPr lvl="0" algn="l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Большесельский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3 535,4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3 475,2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369,0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7 379,6</a:t>
                      </a:r>
                    </a:p>
                  </a:txBody>
                  <a:tcPr marL="9525" marR="9525" marT="9525" marB="0" anchor="b"/>
                </a:tc>
              </a:tr>
              <a:tr h="220000">
                <a:tc>
                  <a:txBody>
                    <a:bodyPr/>
                    <a:lstStyle/>
                    <a:p>
                      <a:pPr lvl="0"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Борисоглебский МР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3 957,7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3 880,9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412,6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8 251,1</a:t>
                      </a:r>
                    </a:p>
                  </a:txBody>
                  <a:tcPr marL="9525" marR="9525" marT="9525" marB="0" anchor="b"/>
                </a:tc>
              </a:tr>
              <a:tr h="220000">
                <a:tc>
                  <a:txBody>
                    <a:bodyPr/>
                    <a:lstStyle/>
                    <a:p>
                      <a:pPr lvl="0" algn="l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Брейтовский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3 090,3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3 047,5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323,0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6 460,8</a:t>
                      </a:r>
                    </a:p>
                  </a:txBody>
                  <a:tcPr marL="9525" marR="9525" marT="9525" marB="0" anchor="b"/>
                </a:tc>
              </a:tr>
              <a:tr h="220000">
                <a:tc>
                  <a:txBody>
                    <a:bodyPr/>
                    <a:lstStyle/>
                    <a:p>
                      <a:pPr lvl="0"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Гаврилов-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Ямский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6 116,5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5 955,1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635,3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12 706,9</a:t>
                      </a:r>
                    </a:p>
                  </a:txBody>
                  <a:tcPr marL="9525" marR="9525" marT="9525" marB="0" anchor="b"/>
                </a:tc>
              </a:tr>
              <a:tr h="220000">
                <a:tc>
                  <a:txBody>
                    <a:bodyPr/>
                    <a:lstStyle/>
                    <a:p>
                      <a:pPr lvl="0" algn="l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Даниловский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6 041,2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5 882,7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627,6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12 551,5</a:t>
                      </a:r>
                    </a:p>
                  </a:txBody>
                  <a:tcPr marL="9525" marR="9525" marT="9525" marB="0" anchor="b"/>
                </a:tc>
              </a:tr>
              <a:tr h="220000">
                <a:tc>
                  <a:txBody>
                    <a:bodyPr/>
                    <a:lstStyle/>
                    <a:p>
                      <a:pPr lvl="0" algn="l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Любимский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3 827,3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3 755,6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399,1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7 982,1</a:t>
                      </a:r>
                    </a:p>
                  </a:txBody>
                  <a:tcPr marL="9525" marR="9525" marT="9525" marB="0" anchor="b"/>
                </a:tc>
              </a:tr>
              <a:tr h="220000">
                <a:tc>
                  <a:txBody>
                    <a:bodyPr/>
                    <a:lstStyle/>
                    <a:p>
                      <a:pPr lvl="0" algn="l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Мышкинский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3 601,0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3 538,2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375,7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7 515,0</a:t>
                      </a:r>
                    </a:p>
                  </a:txBody>
                  <a:tcPr marL="9525" marR="9525" marT="9525" marB="0" anchor="b"/>
                </a:tc>
              </a:tr>
              <a:tr h="220000">
                <a:tc>
                  <a:txBody>
                    <a:bodyPr/>
                    <a:lstStyle/>
                    <a:p>
                      <a:pPr lvl="0" algn="l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Некоузский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4 431,7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4 336,3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461,5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9 229,4</a:t>
                      </a:r>
                    </a:p>
                  </a:txBody>
                  <a:tcPr marL="9525" marR="9525" marT="9525" marB="0" anchor="b"/>
                </a:tc>
              </a:tr>
              <a:tr h="220000">
                <a:tc>
                  <a:txBody>
                    <a:bodyPr/>
                    <a:lstStyle/>
                    <a:p>
                      <a:pPr lvl="0"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Некрасовский МР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5 343,8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5 212,7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555,6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11 112,1</a:t>
                      </a:r>
                    </a:p>
                  </a:txBody>
                  <a:tcPr marL="9525" marR="9525" marT="9525" marB="0" anchor="b"/>
                </a:tc>
              </a:tr>
              <a:tr h="220000">
                <a:tc>
                  <a:txBody>
                    <a:bodyPr/>
                    <a:lstStyle/>
                    <a:p>
                      <a:pPr lvl="0"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Первомайский МР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3 706,9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3 639,9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386,7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7 733,5</a:t>
                      </a:r>
                    </a:p>
                  </a:txBody>
                  <a:tcPr marL="9525" marR="9525" marT="9525" marB="0" anchor="b"/>
                </a:tc>
              </a:tr>
              <a:tr h="220000">
                <a:tc>
                  <a:txBody>
                    <a:bodyPr/>
                    <a:lstStyle/>
                    <a:p>
                      <a:pPr lvl="0" algn="l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Переславский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5 154,6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5 030,9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536,1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10 721,5</a:t>
                      </a:r>
                    </a:p>
                  </a:txBody>
                  <a:tcPr marL="9525" marR="9525" marT="9525" marB="0" anchor="b"/>
                </a:tc>
              </a:tr>
              <a:tr h="220000">
                <a:tc>
                  <a:txBody>
                    <a:bodyPr/>
                    <a:lstStyle/>
                    <a:p>
                      <a:pPr lvl="0"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Пошехонский МР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4 215,3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4 128,4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439,1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8 782,8</a:t>
                      </a:r>
                    </a:p>
                  </a:txBody>
                  <a:tcPr marL="9525" marR="9525" marT="9525" marB="0" anchor="b"/>
                </a:tc>
              </a:tr>
              <a:tr h="220000">
                <a:tc>
                  <a:txBody>
                    <a:bodyPr/>
                    <a:lstStyle/>
                    <a:p>
                      <a:pPr lvl="0"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Ростовский МР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12 207,4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11 807,1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1 263,9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25 278,5</a:t>
                      </a:r>
                    </a:p>
                  </a:txBody>
                  <a:tcPr marL="9525" marR="9525" marT="9525" marB="0" anchor="b"/>
                </a:tc>
              </a:tr>
              <a:tr h="220000">
                <a:tc>
                  <a:txBody>
                    <a:bodyPr/>
                    <a:lstStyle/>
                    <a:p>
                      <a:pPr lvl="0"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Рыбинский МР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6 363,7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6 192,6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660,9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13 217,2</a:t>
                      </a:r>
                    </a:p>
                  </a:txBody>
                  <a:tcPr marL="9525" marR="9525" marT="9525" marB="0" anchor="b"/>
                </a:tc>
              </a:tr>
              <a:tr h="220000">
                <a:tc>
                  <a:txBody>
                    <a:bodyPr/>
                    <a:lstStyle/>
                    <a:p>
                      <a:pPr lvl="0" algn="l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Тутаевский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10 827,9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10 481,7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1 121,6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22 431,2</a:t>
                      </a:r>
                    </a:p>
                  </a:txBody>
                  <a:tcPr marL="9525" marR="9525" marT="9525" marB="0" anchor="b"/>
                </a:tc>
              </a:tr>
              <a:tr h="220000">
                <a:tc>
                  <a:txBody>
                    <a:bodyPr/>
                    <a:lstStyle/>
                    <a:p>
                      <a:pPr lvl="0" algn="l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Угличский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9 403,1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9 112,8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974,5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19 490,5</a:t>
                      </a:r>
                    </a:p>
                  </a:txBody>
                  <a:tcPr marL="9525" marR="9525" marT="9525" marB="0" anchor="b"/>
                </a:tc>
              </a:tr>
              <a:tr h="220000">
                <a:tc>
                  <a:txBody>
                    <a:bodyPr/>
                    <a:lstStyle/>
                    <a:p>
                      <a:pPr lvl="0"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Ярославский МР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10 110,9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9 792,8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1 047,6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20 951,2</a:t>
                      </a:r>
                    </a:p>
                  </a:txBody>
                  <a:tcPr marL="9525" marR="9525" marT="9525" marB="0" anchor="b"/>
                </a:tc>
              </a:tr>
              <a:tr h="220000">
                <a:tc>
                  <a:txBody>
                    <a:bodyPr/>
                    <a:lstStyle/>
                    <a:p>
                      <a:pPr lvl="0"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Итого: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197 233,5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189 498,9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20 354,3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407 086,7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F36FD5-1F5B-4EAB-A7C3-83506AD46B4B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4764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1C3BA1-73CA-4977-9CB5-E2395BB8E201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4063159747"/>
              </p:ext>
            </p:extLst>
          </p:nvPr>
        </p:nvGraphicFramePr>
        <p:xfrm>
          <a:off x="251460" y="1628775"/>
          <a:ext cx="8641080" cy="50406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332514" y="92598"/>
            <a:ext cx="576071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000" b="1" i="1" dirty="0">
                <a:solidFill>
                  <a:srgbClr val="FF0000"/>
                </a:solidFill>
                <a:latin typeface="Arial" charset="0"/>
              </a:rPr>
              <a:t>Распределение субсидии </a:t>
            </a:r>
            <a:br>
              <a:rPr lang="ru-RU" altLang="ru-RU" sz="2000" b="1" i="1" dirty="0">
                <a:solidFill>
                  <a:srgbClr val="FF0000"/>
                </a:solidFill>
                <a:latin typeface="Arial" charset="0"/>
              </a:rPr>
            </a:br>
            <a:r>
              <a:rPr lang="ru-RU" altLang="ru-RU" sz="2000" b="1" i="1" dirty="0">
                <a:solidFill>
                  <a:srgbClr val="FF0000"/>
                </a:solidFill>
                <a:latin typeface="Arial" charset="0"/>
              </a:rPr>
              <a:t>на реализацию проекта по созданию</a:t>
            </a:r>
            <a:br>
              <a:rPr lang="ru-RU" altLang="ru-RU" sz="2000" b="1" i="1" dirty="0">
                <a:solidFill>
                  <a:srgbClr val="FF0000"/>
                </a:solidFill>
                <a:latin typeface="Arial" charset="0"/>
              </a:rPr>
            </a:br>
            <a:r>
              <a:rPr lang="ru-RU" altLang="ru-RU" sz="2000" b="1" i="1" dirty="0">
                <a:solidFill>
                  <a:srgbClr val="FF0000"/>
                </a:solidFill>
                <a:latin typeface="Arial" charset="0"/>
              </a:rPr>
              <a:t>современной городской среды</a:t>
            </a:r>
            <a:br>
              <a:rPr lang="ru-RU" altLang="ru-RU" sz="2000" b="1" i="1" dirty="0">
                <a:solidFill>
                  <a:srgbClr val="FF0000"/>
                </a:solidFill>
                <a:latin typeface="Arial" charset="0"/>
              </a:rPr>
            </a:br>
            <a:endParaRPr lang="ru-RU" altLang="ru-RU" sz="2000" b="1" i="1" dirty="0" smtClean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71305" y="3032407"/>
            <a:ext cx="16408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135 695,6 </a:t>
            </a:r>
          </a:p>
          <a:p>
            <a:r>
              <a:rPr lang="ru-RU" sz="2400" dirty="0" smtClean="0"/>
              <a:t>тыс. руб.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691644" y="3863404"/>
            <a:ext cx="14189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271 391,1</a:t>
            </a:r>
          </a:p>
          <a:p>
            <a:r>
              <a:rPr lang="ru-RU" sz="2400" dirty="0"/>
              <a:t>т</a:t>
            </a:r>
            <a:r>
              <a:rPr lang="ru-RU" sz="2400" dirty="0" smtClean="0"/>
              <a:t>ыс. руб.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479881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42905" y="97086"/>
            <a:ext cx="6299565" cy="811599"/>
          </a:xfrm>
        </p:spPr>
        <p:txBody>
          <a:bodyPr/>
          <a:lstStyle/>
          <a:p>
            <a:pPr algn="ctr"/>
            <a:r>
              <a:rPr lang="ru-RU" altLang="ru-RU" i="1" dirty="0">
                <a:solidFill>
                  <a:srgbClr val="FF0000"/>
                </a:solidFill>
              </a:rPr>
              <a:t>Распределение субсидии </a:t>
            </a:r>
            <a:r>
              <a:rPr lang="ru-RU" altLang="ru-RU" i="1" dirty="0" smtClean="0">
                <a:solidFill>
                  <a:srgbClr val="FF0000"/>
                </a:solidFill>
              </a:rPr>
              <a:t/>
            </a:r>
            <a:br>
              <a:rPr lang="ru-RU" altLang="ru-RU" i="1" dirty="0" smtClean="0">
                <a:solidFill>
                  <a:srgbClr val="FF0000"/>
                </a:solidFill>
              </a:rPr>
            </a:br>
            <a:r>
              <a:rPr lang="ru-RU" altLang="ru-RU" i="1" dirty="0" smtClean="0">
                <a:solidFill>
                  <a:srgbClr val="FF0000"/>
                </a:solidFill>
              </a:rPr>
              <a:t>на </a:t>
            </a:r>
            <a:r>
              <a:rPr lang="ru-RU" altLang="ru-RU" i="1" dirty="0">
                <a:solidFill>
                  <a:srgbClr val="FF0000"/>
                </a:solidFill>
              </a:rPr>
              <a:t>реализацию проекта по </a:t>
            </a:r>
            <a:r>
              <a:rPr lang="ru-RU" altLang="ru-RU" i="1" dirty="0" smtClean="0">
                <a:solidFill>
                  <a:srgbClr val="FF0000"/>
                </a:solidFill>
              </a:rPr>
              <a:t>созданию</a:t>
            </a:r>
            <a:br>
              <a:rPr lang="ru-RU" altLang="ru-RU" i="1" dirty="0" smtClean="0">
                <a:solidFill>
                  <a:srgbClr val="FF0000"/>
                </a:solidFill>
              </a:rPr>
            </a:br>
            <a:r>
              <a:rPr lang="ru-RU" altLang="ru-RU" i="1" dirty="0" smtClean="0">
                <a:solidFill>
                  <a:srgbClr val="FF0000"/>
                </a:solidFill>
              </a:rPr>
              <a:t>современной городской </a:t>
            </a:r>
            <a:r>
              <a:rPr lang="ru-RU" altLang="ru-RU" i="1" dirty="0">
                <a:solidFill>
                  <a:srgbClr val="FF0000"/>
                </a:solidFill>
              </a:rPr>
              <a:t>среды</a:t>
            </a:r>
            <a:br>
              <a:rPr lang="ru-RU" altLang="ru-RU" i="1" dirty="0">
                <a:solidFill>
                  <a:srgbClr val="FF0000"/>
                </a:solidFill>
              </a:rPr>
            </a:b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1838319076"/>
              </p:ext>
            </p:extLst>
          </p:nvPr>
        </p:nvGraphicFramePr>
        <p:xfrm>
          <a:off x="251460" y="1314844"/>
          <a:ext cx="8641080" cy="544622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494531"/>
                <a:gridCol w="4146549"/>
              </a:tblGrid>
              <a:tr h="37149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 smtClean="0">
                          <a:effectLst/>
                        </a:rPr>
                        <a:t>Распределение </a:t>
                      </a:r>
                      <a:r>
                        <a:rPr lang="ru-RU" sz="2400" u="none" strike="noStrike" dirty="0">
                          <a:effectLst/>
                        </a:rPr>
                        <a:t>финансирования</a:t>
                      </a:r>
                      <a:r>
                        <a:rPr lang="ru-RU" sz="2000" u="none" strike="noStrike" dirty="0">
                          <a:effectLst/>
                        </a:rPr>
                        <a:t>: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087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2/3 объема средств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621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Софинансирование</a:t>
                      </a:r>
                      <a:r>
                        <a:rPr lang="ru-RU" sz="18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мероприятий по </a:t>
                      </a:r>
                    </a:p>
                    <a:p>
                      <a:pPr algn="ctr" fontAlgn="ctr"/>
                      <a:r>
                        <a:rPr lang="ru-RU" sz="18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благоустройству дворовых </a:t>
                      </a:r>
                      <a:r>
                        <a:rPr lang="ru-RU" sz="18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территорий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240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Минимальный перечень работ по благоустройству дворовых территорий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Дополнительный перечень работ по благоустройству дворовых территорий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268017">
                <a:tc>
                  <a:txBody>
                    <a:bodyPr/>
                    <a:lstStyle/>
                    <a:p>
                      <a:pPr marL="285750" indent="-285750" algn="l" fontAlgn="ctr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Ремонт </a:t>
                      </a:r>
                      <a:r>
                        <a:rPr lang="ru-RU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дворовых </a:t>
                      </a:r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проездов </a:t>
                      </a:r>
                    </a:p>
                    <a:p>
                      <a:pPr marL="285750" indent="-285750" algn="l" fontAlgn="ctr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Обеспечение </a:t>
                      </a:r>
                      <a:r>
                        <a:rPr lang="ru-RU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освещение дворовых </a:t>
                      </a:r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территорий</a:t>
                      </a:r>
                    </a:p>
                    <a:p>
                      <a:pPr marL="285750" indent="-285750" algn="l" fontAlgn="ctr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Установка скамеек </a:t>
                      </a:r>
                    </a:p>
                    <a:p>
                      <a:pPr marL="285750" indent="-285750" algn="l" fontAlgn="ctr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Установка урн </a:t>
                      </a:r>
                      <a:r>
                        <a:rPr lang="ru-RU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для </a:t>
                      </a:r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мусора </a:t>
                      </a:r>
                    </a:p>
                    <a:p>
                      <a:pPr marL="285750" indent="-285750" algn="l" fontAlgn="ctr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Иные </a:t>
                      </a:r>
                      <a:r>
                        <a:rPr lang="ru-RU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виды </a:t>
                      </a:r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работ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ctr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Оборудование </a:t>
                      </a:r>
                      <a:r>
                        <a:rPr lang="ru-RU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детских и (</a:t>
                      </a:r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или) спортивных площадок</a:t>
                      </a:r>
                    </a:p>
                    <a:p>
                      <a:pPr marL="285750" indent="-285750" algn="l" fontAlgn="ctr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Оборудование </a:t>
                      </a:r>
                      <a:r>
                        <a:rPr lang="ru-RU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автомобильных </a:t>
                      </a:r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парковок</a:t>
                      </a:r>
                    </a:p>
                    <a:p>
                      <a:pPr marL="285750" indent="-285750" algn="l" fontAlgn="ctr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Озеленение территорий</a:t>
                      </a:r>
                    </a:p>
                    <a:p>
                      <a:pPr marL="285750" indent="-285750" algn="l" fontAlgn="ctr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Ограждение </a:t>
                      </a:r>
                      <a:r>
                        <a:rPr lang="ru-RU" sz="18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внутридворовых</a:t>
                      </a:r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территорий</a:t>
                      </a:r>
                    </a:p>
                    <a:p>
                      <a:pPr marL="285750" indent="-285750" algn="l" fontAlgn="ctr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Иные </a:t>
                      </a:r>
                      <a:r>
                        <a:rPr lang="ru-RU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виды </a:t>
                      </a:r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работ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E3286A-AE25-4FC3-A120-469EE18D7C67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2371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48865546"/>
              </p:ext>
            </p:extLst>
          </p:nvPr>
        </p:nvGraphicFramePr>
        <p:xfrm>
          <a:off x="215730" y="1268729"/>
          <a:ext cx="8712540" cy="541957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8712540"/>
              </a:tblGrid>
              <a:tr h="335334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Распределение </a:t>
                      </a:r>
                      <a:r>
                        <a:rPr lang="ru-RU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финансирования: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519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1/3 </a:t>
                      </a:r>
                      <a:r>
                        <a:rPr lang="ru-RU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объема средств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079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Софинансирование</a:t>
                      </a:r>
                      <a:r>
                        <a:rPr lang="ru-RU" sz="18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мероприятий по благоустройству </a:t>
                      </a:r>
                    </a:p>
                    <a:p>
                      <a:pPr algn="ctr" fontAlgn="ctr"/>
                      <a:r>
                        <a:rPr lang="ru-RU" sz="18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наиболее посещаемой муниципальной территории общего пользования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096905">
                <a:tc>
                  <a:txBody>
                    <a:bodyPr/>
                    <a:lstStyle/>
                    <a:p>
                      <a:pPr marL="285750" indent="-285750" algn="l" fontAlgn="auto">
                        <a:buFont typeface="Wingdings" panose="05000000000000000000" pitchFamily="2" charset="2"/>
                        <a:buChar char="Ø"/>
                      </a:pP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благоустройство скверов/бульваров;</a:t>
                      </a:r>
                    </a:p>
                    <a:p>
                      <a:pPr marL="285750" indent="-285750" algn="l" fontAlgn="auto">
                        <a:buFont typeface="Wingdings" panose="05000000000000000000" pitchFamily="2" charset="2"/>
                        <a:buChar char="Ø"/>
                      </a:pP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освещение улицы/сквера/бульвара;</a:t>
                      </a:r>
                    </a:p>
                    <a:p>
                      <a:pPr marL="285750" indent="-285750" algn="l" fontAlgn="auto">
                        <a:buFont typeface="Wingdings" panose="05000000000000000000" pitchFamily="2" charset="2"/>
                        <a:buChar char="Ø"/>
                      </a:pP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благоустройство набережной;</a:t>
                      </a:r>
                    </a:p>
                    <a:p>
                      <a:pPr marL="285750" indent="-285750" algn="l" fontAlgn="auto">
                        <a:buFont typeface="Wingdings" panose="05000000000000000000" pitchFamily="2" charset="2"/>
                        <a:buChar char="Ø"/>
                      </a:pP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реконструкция/строительство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многофункционального общественного спортивного объекта (как правило стадион или детская спортивно-игровая площадка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);</a:t>
                      </a:r>
                    </a:p>
                    <a:p>
                      <a:pPr marL="285750" indent="-285750" algn="l" fontAlgn="auto">
                        <a:buFont typeface="Wingdings" panose="05000000000000000000" pitchFamily="2" charset="2"/>
                        <a:buChar char="Ø"/>
                      </a:pP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устройство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или реконструкция детской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площадки;</a:t>
                      </a:r>
                    </a:p>
                    <a:p>
                      <a:pPr marL="285750" indent="-285750" algn="l" fontAlgn="auto">
                        <a:buFont typeface="Wingdings" panose="05000000000000000000" pitchFamily="2" charset="2"/>
                        <a:buChar char="Ø"/>
                      </a:pP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благоустройство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территории возле общественного здания (как правило Дом культуры или библиотека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);</a:t>
                      </a:r>
                    </a:p>
                    <a:p>
                      <a:pPr marL="285750" indent="-285750" algn="l" fontAlgn="auto">
                        <a:buFont typeface="Wingdings" panose="05000000000000000000" pitchFamily="2" charset="2"/>
                        <a:buChar char="Ø"/>
                      </a:pP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благоустройство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территории вокруг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памятника;</a:t>
                      </a:r>
                    </a:p>
                    <a:p>
                      <a:pPr marL="285750" indent="-285750" algn="l" fontAlgn="auto">
                        <a:buFont typeface="Wingdings" panose="05000000000000000000" pitchFamily="2" charset="2"/>
                        <a:buChar char="Ø"/>
                      </a:pP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реконструкция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пешеходных зон (тротуаров) с обустройством зон отдыха (лавочек и пр.) на конкретной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улице;</a:t>
                      </a:r>
                    </a:p>
                    <a:p>
                      <a:pPr marL="285750" indent="-285750" algn="l" fontAlgn="auto">
                        <a:buFont typeface="Wingdings" panose="05000000000000000000" pitchFamily="2" charset="2"/>
                        <a:buChar char="Ø"/>
                      </a:pP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обустройство родников;</a:t>
                      </a:r>
                    </a:p>
                    <a:p>
                      <a:pPr marL="285750" indent="-285750" algn="l" fontAlgn="auto">
                        <a:buFont typeface="Wingdings" panose="05000000000000000000" pitchFamily="2" charset="2"/>
                        <a:buChar char="Ø"/>
                      </a:pP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благоустройство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городских площадей (как правило центральных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);</a:t>
                      </a:r>
                    </a:p>
                    <a:p>
                      <a:pPr marL="285750" indent="-285750" algn="l" fontAlgn="auto">
                        <a:buFont typeface="Wingdings" panose="05000000000000000000" pitchFamily="2" charset="2"/>
                        <a:buChar char="Ø"/>
                      </a:pP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иные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объекты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F36FD5-1F5B-4EAB-A7C3-83506AD46B4B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i="1" dirty="0">
                <a:solidFill>
                  <a:srgbClr val="FF0000"/>
                </a:solidFill>
              </a:rPr>
              <a:t>Распределение субсидии </a:t>
            </a:r>
            <a:r>
              <a:rPr lang="ru-RU" altLang="ru-RU" i="1" dirty="0" smtClean="0">
                <a:solidFill>
                  <a:srgbClr val="FF0000"/>
                </a:solidFill>
              </a:rPr>
              <a:t/>
            </a:r>
            <a:br>
              <a:rPr lang="ru-RU" altLang="ru-RU" i="1" dirty="0" smtClean="0">
                <a:solidFill>
                  <a:srgbClr val="FF0000"/>
                </a:solidFill>
              </a:rPr>
            </a:br>
            <a:r>
              <a:rPr lang="ru-RU" altLang="ru-RU" i="1" dirty="0" smtClean="0">
                <a:solidFill>
                  <a:srgbClr val="FF0000"/>
                </a:solidFill>
              </a:rPr>
              <a:t>на </a:t>
            </a:r>
            <a:r>
              <a:rPr lang="ru-RU" altLang="ru-RU" i="1" dirty="0">
                <a:solidFill>
                  <a:srgbClr val="FF0000"/>
                </a:solidFill>
              </a:rPr>
              <a:t>реализацию проекта по созданию </a:t>
            </a:r>
            <a:r>
              <a:rPr lang="ru-RU" altLang="ru-RU" i="1" dirty="0" smtClean="0">
                <a:solidFill>
                  <a:srgbClr val="FF0000"/>
                </a:solidFill>
              </a:rPr>
              <a:t/>
            </a:r>
            <a:br>
              <a:rPr lang="ru-RU" altLang="ru-RU" i="1" dirty="0" smtClean="0">
                <a:solidFill>
                  <a:srgbClr val="FF0000"/>
                </a:solidFill>
              </a:rPr>
            </a:br>
            <a:r>
              <a:rPr lang="ru-RU" altLang="ru-RU" i="1" dirty="0" smtClean="0">
                <a:solidFill>
                  <a:srgbClr val="FF0000"/>
                </a:solidFill>
              </a:rPr>
              <a:t>современной </a:t>
            </a:r>
            <a:r>
              <a:rPr lang="ru-RU" altLang="ru-RU" i="1" dirty="0">
                <a:solidFill>
                  <a:srgbClr val="FF0000"/>
                </a:solidFill>
              </a:rPr>
              <a:t>городской среды</a:t>
            </a:r>
            <a:br>
              <a:rPr lang="ru-RU" altLang="ru-RU" i="1" dirty="0">
                <a:solidFill>
                  <a:srgbClr val="FF0000"/>
                </a:solidFill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7201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4435" y="0"/>
            <a:ext cx="6299565" cy="730320"/>
          </a:xfrm>
        </p:spPr>
        <p:txBody>
          <a:bodyPr/>
          <a:lstStyle/>
          <a:p>
            <a:pPr algn="ctr"/>
            <a:r>
              <a:rPr lang="ru-RU" sz="1000" i="1" dirty="0" smtClean="0">
                <a:solidFill>
                  <a:srgbClr val="FF0000"/>
                </a:solidFill>
              </a:rPr>
              <a:t/>
            </a:r>
            <a:br>
              <a:rPr lang="ru-RU" sz="1000" i="1" dirty="0" smtClean="0">
                <a:solidFill>
                  <a:srgbClr val="FF0000"/>
                </a:solidFill>
              </a:rPr>
            </a:br>
            <a:r>
              <a:rPr lang="ru-RU" sz="2000" i="1" dirty="0" smtClean="0">
                <a:solidFill>
                  <a:srgbClr val="FF0000"/>
                </a:solidFill>
              </a:rPr>
              <a:t>Необходимая подготовительная работа, проводимая органами местного самоуправления</a:t>
            </a:r>
            <a:endParaRPr lang="ru-RU" sz="2000" i="1" dirty="0">
              <a:solidFill>
                <a:srgbClr val="FF000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8987959"/>
              </p:ext>
            </p:extLst>
          </p:nvPr>
        </p:nvGraphicFramePr>
        <p:xfrm>
          <a:off x="144582" y="1268729"/>
          <a:ext cx="8907461" cy="5506098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39745"/>
                <a:gridCol w="7428078"/>
                <a:gridCol w="1239638"/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Мероприятие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Срок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667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Определить ответственное должностное лицо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за реализацию проекта </a:t>
                      </a:r>
                      <a:r>
                        <a:rPr lang="ru-RU" sz="12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 формированию современной городской среды на территории муниципального образования.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до 03.02.2017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750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Образовать общественную комиссию</a:t>
                      </a:r>
                      <a:r>
                        <a:rPr lang="ru-RU" sz="12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из представителей органов местного самоуправления, политических партий и движений, общественных организаций, иных лиц для организации проведения комиссионной оценки предложений заинтересованных лиц, а также для осуществления контроля за реализацией программы после ее утверждения в установленном порядке.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до 08.02.2017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8968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Провести подготовительную работу</a:t>
                      </a:r>
                      <a:r>
                        <a:rPr lang="ru-RU" sz="12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 лицами, управляющими многоквартирными домами, советами многоквартирных домов, общественными активистами по </a:t>
                      </a:r>
                      <a:r>
                        <a:rPr lang="ru-RU" sz="12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определению количества и перечня дворовых территорий </a:t>
                      </a:r>
                      <a:r>
                        <a:rPr lang="ru-RU" sz="12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предлагаемых к включению в муниципальную программу формирования современной городской среды.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до 09.02.2017</a:t>
                      </a:r>
                    </a:p>
                  </a:txBody>
                  <a:tcPr marL="9525" marR="9525" marT="9525" marB="0" anchor="ctr"/>
                </a:tc>
              </a:tr>
              <a:tr h="3642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Сформировать</a:t>
                      </a:r>
                      <a:r>
                        <a:rPr lang="ru-RU" sz="12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возможный </a:t>
                      </a:r>
                      <a:r>
                        <a:rPr lang="ru-RU" sz="12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перечень муниципальных территорий общего пользования</a:t>
                      </a:r>
                      <a:r>
                        <a:rPr lang="ru-RU" sz="12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(в целях организации общественного обсуждения).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до 09.02.2017</a:t>
                      </a:r>
                    </a:p>
                  </a:txBody>
                  <a:tcPr marL="9525" marR="9525" marT="9525" marB="0" anchor="ctr"/>
                </a:tc>
              </a:tr>
              <a:tr h="6481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Проработать с заинтересованными предприятиями и организациями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вопрос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финансового участия в реализации проекта </a:t>
                      </a:r>
                      <a:r>
                        <a:rPr lang="ru-RU" sz="12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 формированию современной городской среды на территории муниципального образования.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до 09.02.2017</a:t>
                      </a:r>
                    </a:p>
                  </a:txBody>
                  <a:tcPr marL="9525" marR="9525" marT="9525" marB="0" anchor="ctr"/>
                </a:tc>
              </a:tr>
              <a:tr h="4533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Подготовить </a:t>
                      </a:r>
                      <a:r>
                        <a:rPr lang="ru-RU" sz="12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предложения о наиболее целесообразных видах работ</a:t>
                      </a:r>
                      <a:r>
                        <a:rPr lang="ru-RU" sz="12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предлагаемых к включению в минимальный и дополнительный перечни работ.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до 09.02.2017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750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Определить объем </a:t>
                      </a:r>
                      <a:r>
                        <a:rPr lang="ru-RU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средств муниципального бюджета</a:t>
                      </a:r>
                      <a:r>
                        <a:rPr lang="ru-RU" sz="12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2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предполагаемых </a:t>
                      </a:r>
                      <a:r>
                        <a:rPr lang="ru-RU" sz="12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 </a:t>
                      </a:r>
                      <a:r>
                        <a:rPr lang="ru-RU" sz="1200" b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софинансированию</a:t>
                      </a:r>
                      <a:r>
                        <a:rPr lang="ru-RU" sz="12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мероприятий в рамках реализации муниципальной программы формирования современной городской </a:t>
                      </a:r>
                      <a:r>
                        <a:rPr lang="ru-RU" sz="12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среды.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до 15.02.2017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533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Подготовить предложения о </a:t>
                      </a:r>
                      <a:r>
                        <a:rPr lang="ru-RU" sz="12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предполагаемой </a:t>
                      </a:r>
                      <a:r>
                        <a:rPr lang="ru-RU" sz="12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форме и минимальной доле финансового и (или) трудового участия </a:t>
                      </a:r>
                      <a:r>
                        <a:rPr lang="ru-RU" sz="12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заинтересованных лиц, организаций в выполнении минимального и дополнительного перечней работ по благоустройству дворовых территорий.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до 15.02.2017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533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Определить возможные</a:t>
                      </a:r>
                      <a:r>
                        <a:rPr lang="ru-RU" sz="12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пути </a:t>
                      </a:r>
                      <a:r>
                        <a:rPr lang="ru-RU" sz="12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информирования </a:t>
                      </a:r>
                      <a:r>
                        <a:rPr lang="ru-RU" sz="12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граждан, организаций о реализуемом проекте по формированию </a:t>
                      </a:r>
                      <a:r>
                        <a:rPr lang="ru-RU" sz="12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современной </a:t>
                      </a:r>
                      <a:r>
                        <a:rPr lang="ru-RU" sz="12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городской </a:t>
                      </a:r>
                      <a:r>
                        <a:rPr lang="ru-RU" sz="12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среды.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до 15.02.2017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F36FD5-1F5B-4EAB-A7C3-83506AD46B4B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6998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Номер слайда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0BBC7687-EB92-4841-B3FF-AF16C3263C85}" type="slidenum">
              <a:rPr lang="ru-RU" altLang="ru-RU" smtClean="0">
                <a:solidFill>
                  <a:srgbClr val="898989"/>
                </a:solidFill>
                <a:latin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 altLang="ru-RU" smtClean="0">
              <a:solidFill>
                <a:srgbClr val="898989"/>
              </a:solidFill>
              <a:latin typeface="Arial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-15875" y="1179513"/>
            <a:ext cx="9175750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6" name="TextBox 10"/>
          <p:cNvSpPr txBox="1">
            <a:spLocks noChangeArrowheads="1"/>
          </p:cNvSpPr>
          <p:nvPr/>
        </p:nvSpPr>
        <p:spPr bwMode="auto">
          <a:xfrm>
            <a:off x="465138" y="1997839"/>
            <a:ext cx="8278812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indent="534988" algn="ctr"/>
            <a:r>
              <a:rPr lang="ru-RU" sz="3600" b="1" dirty="0" smtClean="0">
                <a:solidFill>
                  <a:srgbClr val="000000"/>
                </a:solidFill>
              </a:rPr>
              <a:t>О </a:t>
            </a:r>
            <a:r>
              <a:rPr lang="ru-RU" sz="3600" b="1" dirty="0">
                <a:solidFill>
                  <a:srgbClr val="000000"/>
                </a:solidFill>
              </a:rPr>
              <a:t>ходе подготовки муниципальных образований Ярославской области к реализации проекта по созданию современной городской </a:t>
            </a:r>
            <a:r>
              <a:rPr lang="ru-RU" sz="3600" b="1" dirty="0" smtClean="0">
                <a:solidFill>
                  <a:srgbClr val="000000"/>
                </a:solidFill>
              </a:rPr>
              <a:t>среды</a:t>
            </a:r>
            <a:r>
              <a:rPr lang="ru-RU" sz="3600" b="1" dirty="0">
                <a:solidFill>
                  <a:srgbClr val="000000"/>
                </a:solidFill>
              </a:rPr>
              <a:t> </a:t>
            </a:r>
            <a:endParaRPr lang="ru-RU" sz="3600" b="1" dirty="0" smtClean="0">
              <a:solidFill>
                <a:srgbClr val="000000"/>
              </a:solidFill>
            </a:endParaRPr>
          </a:p>
          <a:p>
            <a:pPr indent="534988" algn="ctr"/>
            <a:r>
              <a:rPr lang="ru-RU" sz="3600" b="1" dirty="0" smtClean="0">
                <a:solidFill>
                  <a:srgbClr val="000000"/>
                </a:solidFill>
              </a:rPr>
              <a:t>на 2017 год.</a:t>
            </a:r>
            <a:endParaRPr lang="ru-RU" sz="3600" b="1" dirty="0">
              <a:solidFill>
                <a:srgbClr val="00000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3172417" y="233637"/>
            <a:ext cx="585557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b="1" kern="1200">
                <a:solidFill>
                  <a:schemeClr val="bg1"/>
                </a:solidFill>
                <a:latin typeface="Arial" charset="0"/>
                <a:ea typeface="+mj-ea"/>
                <a:cs typeface="Arial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defRPr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defRPr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defRPr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defRPr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marL="127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i="1" dirty="0" smtClean="0">
                <a:solidFill>
                  <a:srgbClr val="FF0000"/>
                </a:solidFill>
              </a:rPr>
              <a:t>Приложение</a:t>
            </a:r>
          </a:p>
        </p:txBody>
      </p:sp>
    </p:spTree>
    <p:extLst>
      <p:ext uri="{BB962C8B-B14F-4D97-AF65-F5344CB8AC3E}">
        <p14:creationId xmlns:p14="http://schemas.microsoft.com/office/powerpoint/2010/main" xmlns="" val="243111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Номер слайда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0BBC7687-EB92-4841-B3FF-AF16C3263C85}" type="slidenum">
              <a:rPr lang="ru-RU" altLang="ru-RU" smtClean="0">
                <a:solidFill>
                  <a:srgbClr val="898989"/>
                </a:solidFill>
                <a:latin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 altLang="ru-RU" smtClean="0">
              <a:solidFill>
                <a:srgbClr val="898989"/>
              </a:solidFill>
              <a:latin typeface="Arial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-15875" y="1179513"/>
            <a:ext cx="9175750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332514" y="92598"/>
            <a:ext cx="57607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000" b="1" i="1" dirty="0" smtClean="0">
                <a:solidFill>
                  <a:srgbClr val="FF0000"/>
                </a:solidFill>
                <a:latin typeface="Arial" charset="0"/>
              </a:rPr>
              <a:t>Задачи органов местного самоуправления по созданию комфортной городской среды на 2017 год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00516" y="1268730"/>
            <a:ext cx="6150682" cy="54471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ts val="1500"/>
              </a:lnSpc>
            </a:pPr>
            <a:r>
              <a:rPr lang="ru-RU" sz="1600" dirty="0" smtClean="0"/>
              <a:t>1. Разработать и опубликовать для общественного обсуждения проект МП на 2017 год. </a:t>
            </a:r>
            <a:endParaRPr lang="ru-RU" sz="1600" b="1" i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11505" y="1901131"/>
            <a:ext cx="6139692" cy="108013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dirty="0" smtClean="0"/>
              <a:t>2. Разработать, утвердить и опубликовать порядок и сроки представления, рассмотрения и оценки предложений заинтересованных лиц о включении дворовой территории в МП на 2017 год. </a:t>
            </a:r>
            <a:endParaRPr lang="ru-RU" sz="1600" b="1" i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00520" y="3068955"/>
            <a:ext cx="6120765" cy="72009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ru-RU" sz="1600" dirty="0" smtClean="0"/>
              <a:t>3. Разработать, утвердить и опубликовать порядок общественного обсуждения проекта МП на 2017 год, предусматривающий, формирование общественной комиссии.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11505" y="3864899"/>
            <a:ext cx="6120765" cy="108473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dirty="0" smtClean="0"/>
              <a:t>4. Разработать, утвердить и опубликовать порядок и сроки представления, рассмотрения и оценки предложений граждан, организаций о включении в МП на 2017 год наиболее посещаемой муниципальной территории. </a:t>
            </a:r>
            <a:endParaRPr lang="ru-RU" sz="1600" b="1" i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11505" y="5031760"/>
            <a:ext cx="6120765" cy="36004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dirty="0" smtClean="0"/>
              <a:t> 5. Утвердить МП на 2017 год. </a:t>
            </a:r>
            <a:endParaRPr lang="ru-RU" sz="16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00515" y="5452739"/>
            <a:ext cx="6120765" cy="72009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dirty="0" smtClean="0"/>
              <a:t>6. Подготовить и утвердить дизайн-проект благоустройства каждой дворовой территории и дизайн-проект благоустройства наиболее посещаемой муниципальной территории.</a:t>
            </a:r>
            <a:endParaRPr lang="ru-RU" sz="1600" b="1" i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11505" y="6251650"/>
            <a:ext cx="6120765" cy="36004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dirty="0" smtClean="0"/>
              <a:t>7. Завершить реализацию МП на 2017 год. </a:t>
            </a:r>
            <a:endParaRPr lang="ru-RU" sz="1600" b="1" i="1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871737" y="1268730"/>
            <a:ext cx="1584000" cy="36004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1500"/>
              </a:lnSpc>
            </a:pPr>
            <a:r>
              <a:rPr lang="ru-RU" sz="1600" b="1" i="1" dirty="0" smtClean="0"/>
              <a:t>До 01 апреля</a:t>
            </a:r>
            <a:endParaRPr lang="ru-RU" sz="1600" b="1" i="1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888357" y="1901131"/>
            <a:ext cx="1584000" cy="3600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1500"/>
              </a:lnSpc>
            </a:pPr>
            <a:r>
              <a:rPr lang="ru-RU" sz="1600" b="1" i="1" dirty="0" smtClean="0"/>
              <a:t>До 01 апреля</a:t>
            </a:r>
            <a:endParaRPr lang="ru-RU" sz="1600" b="1" i="1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888356" y="5032240"/>
            <a:ext cx="1585183" cy="36004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1500"/>
              </a:lnSpc>
            </a:pPr>
            <a:r>
              <a:rPr lang="ru-RU" sz="1600" b="1" i="1" dirty="0" smtClean="0"/>
              <a:t>До 25 мая</a:t>
            </a:r>
            <a:endParaRPr lang="ru-RU" sz="1600" b="1" i="1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888356" y="5452739"/>
            <a:ext cx="1585183" cy="3600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1500"/>
              </a:lnSpc>
            </a:pPr>
            <a:r>
              <a:rPr lang="ru-RU" sz="1600" b="1" i="1" dirty="0" smtClean="0"/>
              <a:t>До 01 июля</a:t>
            </a:r>
            <a:endParaRPr lang="ru-RU" sz="1600" b="1" i="1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888356" y="6245004"/>
            <a:ext cx="1585184" cy="36004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1500"/>
              </a:lnSpc>
            </a:pPr>
            <a:r>
              <a:rPr lang="ru-RU" sz="1600" b="1" i="1" dirty="0" smtClean="0"/>
              <a:t>До 31 декабря</a:t>
            </a:r>
            <a:endParaRPr lang="ru-RU" sz="1600" b="1" i="1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888357" y="3068955"/>
            <a:ext cx="1585182" cy="36004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1500"/>
              </a:lnSpc>
            </a:pPr>
            <a:r>
              <a:rPr lang="ru-RU" sz="1600" b="1" i="1" dirty="0" smtClean="0"/>
              <a:t>До 01 апреля</a:t>
            </a:r>
            <a:endParaRPr lang="ru-RU" sz="1600" b="1" i="1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888357" y="3869503"/>
            <a:ext cx="1589488" cy="3600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1500"/>
              </a:lnSpc>
            </a:pPr>
            <a:r>
              <a:rPr lang="ru-RU" sz="1600" b="1" i="1" dirty="0" smtClean="0"/>
              <a:t>До 01 апреля</a:t>
            </a:r>
            <a:endParaRPr lang="ru-RU" sz="1600" b="1" i="1" dirty="0"/>
          </a:p>
        </p:txBody>
      </p:sp>
    </p:spTree>
    <p:extLst>
      <p:ext uri="{BB962C8B-B14F-4D97-AF65-F5344CB8AC3E}">
        <p14:creationId xmlns:p14="http://schemas.microsoft.com/office/powerpoint/2010/main" xmlns="" val="51194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1C3BA1-73CA-4977-9CB5-E2395BB8E201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sp>
        <p:nvSpPr>
          <p:cNvPr id="3" name="Заголовок 1"/>
          <p:cNvSpPr txBox="1">
            <a:spLocks/>
          </p:cNvSpPr>
          <p:nvPr/>
        </p:nvSpPr>
        <p:spPr bwMode="auto">
          <a:xfrm>
            <a:off x="3171825" y="163513"/>
            <a:ext cx="585628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>
              <a:buFont typeface="Wingdings" pitchFamily="2" charset="2"/>
              <a:buNone/>
            </a:pPr>
            <a:r>
              <a:rPr lang="ru-RU" altLang="ru-RU" sz="2400" b="1" i="1" dirty="0" smtClean="0">
                <a:solidFill>
                  <a:srgbClr val="FF0000"/>
                </a:solidFill>
                <a:latin typeface="+mn-lt"/>
              </a:rPr>
              <a:t>Требования к содержанию муниципальной программы</a:t>
            </a:r>
            <a:endParaRPr lang="ru-RU" altLang="ru-RU" sz="2400" b="1" i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92998181"/>
              </p:ext>
            </p:extLst>
          </p:nvPr>
        </p:nvGraphicFramePr>
        <p:xfrm>
          <a:off x="251461" y="1268730"/>
          <a:ext cx="8677036" cy="541536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96000"/>
                <a:gridCol w="8281036"/>
              </a:tblGrid>
              <a:tr h="360045">
                <a:tc>
                  <a:txBody>
                    <a:bodyPr/>
                    <a:lstStyle/>
                    <a:p>
                      <a:pPr algn="ctr"/>
                      <a:r>
                        <a:rPr lang="ru-RU" sz="1480" dirty="0" smtClean="0"/>
                        <a:t>№</a:t>
                      </a:r>
                      <a:endParaRPr lang="ru-RU" sz="148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80" dirty="0" smtClean="0">
                          <a:latin typeface="+mj-lt"/>
                          <a:cs typeface="Times New Roman" pitchFamily="18" charset="0"/>
                        </a:rPr>
                        <a:t>Муниципальная программа должна</a:t>
                      </a:r>
                      <a:r>
                        <a:rPr lang="ru-RU" sz="1480" baseline="0" dirty="0" smtClean="0">
                          <a:latin typeface="+mj-lt"/>
                          <a:cs typeface="Times New Roman" pitchFamily="18" charset="0"/>
                        </a:rPr>
                        <a:t> содержать</a:t>
                      </a:r>
                      <a:endParaRPr lang="ru-RU" sz="148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940">
                <a:tc>
                  <a:txBody>
                    <a:bodyPr/>
                    <a:lstStyle/>
                    <a:p>
                      <a:pPr algn="ctr"/>
                      <a:r>
                        <a:rPr lang="ru-RU" sz="1480" b="1" dirty="0" smtClean="0"/>
                        <a:t>1</a:t>
                      </a:r>
                      <a:endParaRPr lang="ru-RU" sz="1480" b="1" dirty="0">
                        <a:latin typeface="+mj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 менее одной наиболее посещаемой муниципальной территории общего пользования населенного пункта (центральная улица, площадь, набережная и другие), подлежащей благоустройству;</a:t>
                      </a:r>
                      <a:endParaRPr lang="ru-RU" sz="145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940">
                <a:tc>
                  <a:txBody>
                    <a:bodyPr/>
                    <a:lstStyle/>
                    <a:p>
                      <a:pPr algn="ctr"/>
                      <a:r>
                        <a:rPr lang="ru-RU" sz="1480" b="1" dirty="0" smtClean="0"/>
                        <a:t>2</a:t>
                      </a:r>
                      <a:endParaRPr lang="ru-RU" sz="1480" b="1" dirty="0">
                        <a:latin typeface="+mj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Адресный перечень многоквартирных домов дворовые территории которых были отобраны в соответствие с положениями настоящий Правил и которые подлежат благоустройству в 2017 году; </a:t>
                      </a:r>
                      <a:endParaRPr lang="ru-RU" sz="145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940">
                <a:tc>
                  <a:txBody>
                    <a:bodyPr/>
                    <a:lstStyle/>
                    <a:p>
                      <a:pPr algn="ctr"/>
                      <a:r>
                        <a:rPr lang="ru-RU" sz="1480" b="1" dirty="0" smtClean="0"/>
                        <a:t>3</a:t>
                      </a:r>
                      <a:endParaRPr lang="ru-RU" sz="1480" b="1" dirty="0">
                        <a:latin typeface="+mj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Объем средств муниципального бюджета (с учетом субсидии), направляемых на финансирование мероприятий программы;</a:t>
                      </a:r>
                      <a:endParaRPr lang="ru-RU" sz="145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84294">
                <a:tc>
                  <a:txBody>
                    <a:bodyPr/>
                    <a:lstStyle/>
                    <a:p>
                      <a:pPr algn="ctr"/>
                      <a:r>
                        <a:rPr lang="ru-RU" sz="1480" b="1" dirty="0" smtClean="0"/>
                        <a:t>4</a:t>
                      </a:r>
                      <a:endParaRPr lang="ru-RU" sz="1480" b="1" dirty="0">
                        <a:latin typeface="+mj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Минимальный перечень работ по благоустройству дворовых территорий многоквартирных домов;</a:t>
                      </a:r>
                      <a:endParaRPr lang="ru-RU" sz="145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7347">
                <a:tc>
                  <a:txBody>
                    <a:bodyPr/>
                    <a:lstStyle/>
                    <a:p>
                      <a:pPr algn="ctr"/>
                      <a:r>
                        <a:rPr lang="ru-RU" sz="1480" b="1" dirty="0" smtClean="0"/>
                        <a:t>5</a:t>
                      </a:r>
                      <a:endParaRPr lang="ru-RU" sz="1480" b="1" dirty="0">
                        <a:latin typeface="+mj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Дополнительный перечень работ по благоустройству дворовых территорий многоквартирных домов;</a:t>
                      </a:r>
                      <a:endParaRPr lang="ru-RU" sz="145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1237">
                <a:tc>
                  <a:txBody>
                    <a:bodyPr/>
                    <a:lstStyle/>
                    <a:p>
                      <a:pPr algn="ctr"/>
                      <a:r>
                        <a:rPr lang="ru-RU" sz="1480" b="1" dirty="0" smtClean="0"/>
                        <a:t>6</a:t>
                      </a:r>
                      <a:endParaRPr lang="ru-RU" sz="1480" b="1" dirty="0">
                        <a:latin typeface="+mj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Форму и минимальную долю финансового и (или) трудового участия заинтересованных лиц  в выполнении минимального и дополнительного перечней работ по благоустройству; </a:t>
                      </a:r>
                      <a:endParaRPr lang="ru-RU" sz="145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940">
                <a:tc>
                  <a:txBody>
                    <a:bodyPr/>
                    <a:lstStyle/>
                    <a:p>
                      <a:pPr algn="ctr"/>
                      <a:r>
                        <a:rPr lang="ru-RU" sz="1480" b="1" dirty="0" smtClean="0"/>
                        <a:t>7</a:t>
                      </a:r>
                      <a:endParaRPr lang="ru-RU" sz="1480" b="1" dirty="0">
                        <a:latin typeface="+mj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Нормативную стоимость работ по благоустройству дворовых территорий, входящих в состав минимального перечня таких работ;</a:t>
                      </a:r>
                      <a:endParaRPr lang="ru-RU" sz="145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940">
                <a:tc>
                  <a:txBody>
                    <a:bodyPr/>
                    <a:lstStyle/>
                    <a:p>
                      <a:pPr algn="ctr"/>
                      <a:r>
                        <a:rPr lang="ru-RU" sz="1480" b="1" dirty="0" smtClean="0"/>
                        <a:t>8</a:t>
                      </a:r>
                      <a:endParaRPr lang="ru-RU" sz="1480" b="1" dirty="0">
                        <a:latin typeface="+mj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Порядок включения предложений заинтересованных лиц о включении дворовой территории в муниципальную программу формирования современной городской среды на 2017 год;</a:t>
                      </a:r>
                      <a:endParaRPr lang="ru-RU" sz="145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940">
                <a:tc>
                  <a:txBody>
                    <a:bodyPr/>
                    <a:lstStyle/>
                    <a:p>
                      <a:pPr algn="ctr"/>
                      <a:r>
                        <a:rPr lang="ru-RU" sz="1480" b="1" dirty="0" smtClean="0">
                          <a:latin typeface="+mj-lt"/>
                          <a:cs typeface="Times New Roman" pitchFamily="18" charset="0"/>
                        </a:rPr>
                        <a:t>9</a:t>
                      </a:r>
                      <a:endParaRPr lang="ru-RU" sz="1480" b="1" dirty="0">
                        <a:latin typeface="+mj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Порядок разработки, обсуждения с заинтересованными лицами и утверждения дизайн-проектов благоустройства дворовых территорий;</a:t>
                      </a:r>
                      <a:endParaRPr lang="ru-RU" sz="1450" dirty="0">
                        <a:latin typeface="14,8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940">
                <a:tc>
                  <a:txBody>
                    <a:bodyPr/>
                    <a:lstStyle/>
                    <a:p>
                      <a:pPr algn="ctr"/>
                      <a:r>
                        <a:rPr lang="ru-RU" sz="1480" b="1" dirty="0" smtClean="0">
                          <a:latin typeface="+mj-lt"/>
                          <a:cs typeface="Times New Roman" pitchFamily="18" charset="0"/>
                        </a:rPr>
                        <a:t>10</a:t>
                      </a:r>
                      <a:endParaRPr lang="ru-RU" sz="1480" b="1" dirty="0">
                        <a:latin typeface="+mj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Условие о проведении работ по благоустройству в соответствие с требованиями обеспечения доступности для маломобильных групп населения;</a:t>
                      </a:r>
                      <a:endParaRPr lang="ru-RU" sz="1450" dirty="0">
                        <a:latin typeface="14,8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8961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23KRbq9EEylPcQKRocVbg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23KRbq9EEylPcQKRocVb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23KRbq9EEylPcQKRocVbg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23KRbq9EEylPcQKRocVb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23KRbq9EEylPcQKRocVbg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23KRbq9EEylPcQKRocVb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23KRbq9EEylPcQKRocVb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23KRbq9EEylPcQKRocVb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23KRbq9EEylPcQKRocVb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23KRbq9EEylPcQKRocVb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23KRbq9EEylPcQKRocVb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23KRbq9EEylPcQKRocVb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23KRbq9EEylPcQKRocVb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23KRbq9EEylPcQKRocVbg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15050</TotalTime>
  <Words>1071</Words>
  <Application>Microsoft Office PowerPoint</Application>
  <PresentationFormat>Экран (4:3)</PresentationFormat>
  <Paragraphs>235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Тема Office</vt:lpstr>
      <vt:lpstr>think-cell Slide</vt:lpstr>
      <vt:lpstr>Слайд 1</vt:lpstr>
      <vt:lpstr>Распределение субсидий  муниципальным образованиям  Ярославской области (от  численности населения) </vt:lpstr>
      <vt:lpstr>Слайд 3</vt:lpstr>
      <vt:lpstr>Распределение субсидии  на реализацию проекта по созданию современной городской среды </vt:lpstr>
      <vt:lpstr>Распределение субсидии  на реализацию проекта по созданию  современной городской среды </vt:lpstr>
      <vt:lpstr> Необходимая подготовительная работа, проводимая органами местного самоуправления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dotlovaem@yarregion.ru</dc:creator>
  <cp:lastModifiedBy>Вика</cp:lastModifiedBy>
  <cp:revision>1003</cp:revision>
  <cp:lastPrinted>2017-02-01T18:43:19Z</cp:lastPrinted>
  <dcterms:created xsi:type="dcterms:W3CDTF">2016-05-12T12:13:05Z</dcterms:created>
  <dcterms:modified xsi:type="dcterms:W3CDTF">2017-03-13T08:52:02Z</dcterms:modified>
</cp:coreProperties>
</file>