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1" r:id="rId3"/>
    <p:sldId id="275" r:id="rId4"/>
    <p:sldId id="264" r:id="rId5"/>
    <p:sldId id="276" r:id="rId6"/>
    <p:sldId id="262" r:id="rId7"/>
    <p:sldId id="263" r:id="rId8"/>
    <p:sldId id="259" r:id="rId9"/>
    <p:sldId id="260" r:id="rId10"/>
    <p:sldId id="283" r:id="rId11"/>
    <p:sldId id="279" r:id="rId12"/>
    <p:sldId id="280" r:id="rId13"/>
    <p:sldId id="281" r:id="rId14"/>
    <p:sldId id="268" r:id="rId15"/>
    <p:sldId id="265" r:id="rId16"/>
    <p:sldId id="266" r:id="rId17"/>
    <p:sldId id="267" r:id="rId18"/>
    <p:sldId id="257" r:id="rId19"/>
    <p:sldId id="258" r:id="rId20"/>
    <p:sldId id="277" r:id="rId21"/>
    <p:sldId id="278" r:id="rId22"/>
    <p:sldId id="269" r:id="rId23"/>
    <p:sldId id="270" r:id="rId24"/>
    <p:sldId id="271" r:id="rId25"/>
    <p:sldId id="272" r:id="rId26"/>
    <p:sldId id="282" r:id="rId27"/>
    <p:sldId id="273" r:id="rId28"/>
    <p:sldId id="274" r:id="rId2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C69B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1602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75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9.026595831452801E-4"/>
          <c:y val="7.2314377307405711E-2"/>
          <c:w val="0.53748605076765332"/>
          <c:h val="0.82102037539820827"/>
        </c:manualLayout>
      </c:layout>
      <c:pie3DChart>
        <c:varyColors val="1"/>
        <c:ser>
          <c:idx val="0"/>
          <c:order val="0"/>
          <c:explosion val="25"/>
          <c:dPt>
            <c:idx val="0"/>
            <c:bubble3D val="0"/>
          </c:dPt>
          <c:dLbls>
            <c:txPr>
              <a:bodyPr/>
              <a:lstStyle/>
              <a:p>
                <a:pPr>
                  <a:defRPr sz="16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Лист1!$B$61:$B$68</c:f>
              <c:strCache>
                <c:ptCount val="8"/>
                <c:pt idx="0">
                  <c:v>Сотрудники муниципальных учреждений: образования, здравоохранения, культуры, спорта и т.д.</c:v>
                </c:pt>
                <c:pt idx="1">
                  <c:v>Гос. Служащие</c:v>
                </c:pt>
                <c:pt idx="2">
                  <c:v>Менее 18м2 на человека</c:v>
                </c:pt>
                <c:pt idx="3">
                  <c:v>Ветераны боевых действий</c:v>
                </c:pt>
                <c:pt idx="4">
                  <c:v>2 и более ребенка: распорядители материнского капитала</c:v>
                </c:pt>
                <c:pt idx="5">
                  <c:v>с 1 и более ребенком до 35 лет</c:v>
                </c:pt>
                <c:pt idx="6">
                  <c:v>Нуждающиеся в жилых помещениях</c:v>
                </c:pt>
                <c:pt idx="7">
                  <c:v>Инвалиды или члены семей с инвалидом</c:v>
                </c:pt>
              </c:strCache>
            </c:strRef>
          </c:cat>
          <c:val>
            <c:numRef>
              <c:f>Лист1!$D$61:$D$68</c:f>
              <c:numCache>
                <c:formatCode>General</c:formatCode>
                <c:ptCount val="8"/>
                <c:pt idx="0">
                  <c:v>13</c:v>
                </c:pt>
                <c:pt idx="1">
                  <c:v>5</c:v>
                </c:pt>
                <c:pt idx="2">
                  <c:v>2</c:v>
                </c:pt>
                <c:pt idx="3">
                  <c:v>2</c:v>
                </c:pt>
                <c:pt idx="4">
                  <c:v>7</c:v>
                </c:pt>
                <c:pt idx="5">
                  <c:v>3</c:v>
                </c:pt>
                <c:pt idx="6">
                  <c:v>1</c:v>
                </c:pt>
                <c:pt idx="7">
                  <c:v>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>
        <c:manualLayout>
          <c:xMode val="edge"/>
          <c:yMode val="edge"/>
          <c:x val="0.54784863111734639"/>
          <c:y val="6.0123296052915026E-2"/>
          <c:w val="0.43850936705679205"/>
          <c:h val="0.93251580323558925"/>
        </c:manualLayout>
      </c:layout>
      <c:overlay val="0"/>
      <c:txPr>
        <a:bodyPr/>
        <a:lstStyle/>
        <a:p>
          <a:pPr>
            <a:defRPr sz="1400"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13.04.2016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13.04.2016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13.04.2016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13.04.2016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13.04.2016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13.04.2016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13.04.2016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microsoft.com/office/2007/relationships/hdphoto" Target="../media/hdphoto3.wdp"/><Relationship Id="rId7" Type="http://schemas.openxmlformats.org/officeDocument/2006/relationships/image" Target="../media/image31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144000" cy="2276872"/>
          </a:xfrm>
          <a:prstGeom prst="rect">
            <a:avLst/>
          </a:prstGeom>
          <a:solidFill>
            <a:srgbClr val="2C69B2"/>
          </a:solidFill>
          <a:ln>
            <a:solidFill>
              <a:srgbClr val="2C69B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1259632" y="116632"/>
            <a:ext cx="6824369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Федеральная Государственная программа</a:t>
            </a:r>
            <a:endParaRPr lang="ru-RU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95536" y="404664"/>
            <a:ext cx="8412880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6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«Жилье для российской</a:t>
            </a:r>
          </a:p>
          <a:p>
            <a:pPr algn="ctr"/>
            <a:r>
              <a:rPr lang="ru-RU" sz="6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семьи»</a:t>
            </a:r>
            <a:endParaRPr lang="ru-RU" sz="6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027" name="Picture 3" descr="D:\Users\Tatyana\Desktop\Демидова\Радужный\Логотип Радужный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55776" y="2564904"/>
            <a:ext cx="4087812" cy="377031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144000" cy="1052736"/>
          </a:xfrm>
          <a:prstGeom prst="rect">
            <a:avLst/>
          </a:prstGeom>
          <a:solidFill>
            <a:srgbClr val="2C69B2"/>
          </a:solidFill>
          <a:ln>
            <a:solidFill>
              <a:srgbClr val="2C69B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/>
          </a:p>
        </p:txBody>
      </p:sp>
      <p:sp>
        <p:nvSpPr>
          <p:cNvPr id="5" name="Прямоугольник 4"/>
          <p:cNvSpPr/>
          <p:nvPr/>
        </p:nvSpPr>
        <p:spPr>
          <a:xfrm>
            <a:off x="-414300" y="0"/>
            <a:ext cx="997260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dirty="0" smtClean="0">
                <a:ln w="18000">
                  <a:solidFill>
                    <a:srgbClr val="C00000"/>
                  </a:solidFill>
                  <a:prstDash val="solid"/>
                  <a:miter lim="800000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Социальная инфраструктура</a:t>
            </a:r>
            <a:endParaRPr lang="ru-RU" sz="5400" b="1" dirty="0">
              <a:ln w="18000">
                <a:solidFill>
                  <a:srgbClr val="C00000"/>
                </a:solidFill>
                <a:prstDash val="solid"/>
                <a:miter lim="800000"/>
              </a:ln>
              <a:solidFill>
                <a:schemeClr val="accent2">
                  <a:lumMod val="75000"/>
                </a:schemeClr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1026" name="Picture 2" descr="F:\презентация\торг ц радужный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032" y="1626413"/>
            <a:ext cx="7623935" cy="5069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0" y="1090394"/>
            <a:ext cx="9144000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dirty="0" smtClean="0">
                <a:ln w="12700">
                  <a:solidFill>
                    <a:schemeClr val="tx1"/>
                  </a:solidFill>
                  <a:prstDash val="solid"/>
                </a:ln>
              </a:rPr>
              <a:t>В 2018 году запланировано строительство крупного торгового центра</a:t>
            </a:r>
            <a:endParaRPr lang="ru-RU" sz="2000" dirty="0">
              <a:ln w="12700">
                <a:solidFill>
                  <a:schemeClr val="tx1"/>
                </a:solidFill>
                <a:prstDash val="solid"/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13867444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144000" cy="1052736"/>
          </a:xfrm>
          <a:prstGeom prst="rect">
            <a:avLst/>
          </a:prstGeom>
          <a:solidFill>
            <a:srgbClr val="2C69B2"/>
          </a:solidFill>
          <a:ln>
            <a:solidFill>
              <a:srgbClr val="2C69B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0" y="-1"/>
            <a:ext cx="9144000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6000" b="1" dirty="0">
                <a:ln w="18000">
                  <a:solidFill>
                    <a:srgbClr val="C00000"/>
                  </a:solidFill>
                  <a:prstDash val="solid"/>
                  <a:miter lim="800000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Планировка квартиры</a:t>
            </a:r>
          </a:p>
        </p:txBody>
      </p:sp>
      <p:pic>
        <p:nvPicPr>
          <p:cNvPr id="6" name="Picture 3" descr="D:\ОБЩАЯ\Лена\Радужный\Планировки\31,1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456" y="1700808"/>
            <a:ext cx="5256584" cy="4672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5326401" y="1844824"/>
            <a:ext cx="4083355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6000" b="1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1 091 650р</a:t>
            </a:r>
            <a:endParaRPr lang="ru-RU" sz="6000" b="1" dirty="0">
              <a:ln w="1905"/>
              <a:solidFill>
                <a:srgbClr val="0070C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826560" y="3645024"/>
            <a:ext cx="3189143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П.В. 218 330р</a:t>
            </a:r>
          </a:p>
          <a:p>
            <a:pPr algn="ctr"/>
            <a:endParaRPr lang="ru-RU" sz="3600" b="1" dirty="0" smtClean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algn="ctr"/>
            <a:r>
              <a:rPr lang="ru-RU" sz="4800" b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9 780</a:t>
            </a:r>
            <a:r>
              <a:rPr lang="ru-RU" sz="3600" b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р</a:t>
            </a:r>
            <a:r>
              <a:rPr lang="ru-RU" sz="3600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-15 лет</a:t>
            </a:r>
            <a:endParaRPr lang="ru-RU" sz="3600" b="1" dirty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234775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144000" cy="1052736"/>
          </a:xfrm>
          <a:prstGeom prst="rect">
            <a:avLst/>
          </a:prstGeom>
          <a:solidFill>
            <a:srgbClr val="2C69B2"/>
          </a:solidFill>
          <a:ln>
            <a:solidFill>
              <a:srgbClr val="2C69B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0" y="-1"/>
            <a:ext cx="9144000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6000" b="1" dirty="0">
                <a:ln w="18000">
                  <a:solidFill>
                    <a:srgbClr val="C00000"/>
                  </a:solidFill>
                  <a:prstDash val="solid"/>
                  <a:miter lim="800000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Планировка квартиры</a:t>
            </a:r>
          </a:p>
        </p:txBody>
      </p:sp>
      <p:pic>
        <p:nvPicPr>
          <p:cNvPr id="6" name="Picture 2" descr="D:\ОБЩАЯ\Лена\Радужный\Планировки\37,2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385238"/>
            <a:ext cx="7140903" cy="2629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395536" y="4221088"/>
            <a:ext cx="4083355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6000" b="1" dirty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1 302 </a:t>
            </a:r>
            <a:r>
              <a:rPr lang="ru-RU" sz="6000" b="1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000р</a:t>
            </a:r>
            <a:endParaRPr lang="ru-RU" sz="6000" b="1" dirty="0">
              <a:ln w="1905"/>
              <a:solidFill>
                <a:srgbClr val="0070C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477270" y="4552852"/>
            <a:ext cx="3501729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П.В. </a:t>
            </a:r>
            <a:r>
              <a:rPr lang="ru-RU" sz="3600" b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260 400</a:t>
            </a:r>
            <a:r>
              <a:rPr lang="ru-RU" sz="3600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р</a:t>
            </a:r>
          </a:p>
          <a:p>
            <a:pPr algn="ctr"/>
            <a:endParaRPr lang="ru-RU" sz="2400" b="1" dirty="0" smtClean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algn="ctr"/>
            <a:r>
              <a:rPr lang="ru-RU" sz="4800" b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11 664</a:t>
            </a:r>
            <a:r>
              <a:rPr lang="ru-RU" sz="3600" b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р</a:t>
            </a:r>
            <a:r>
              <a:rPr lang="ru-RU" sz="3600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-15 лет</a:t>
            </a:r>
            <a:endParaRPr lang="ru-RU" sz="3600" b="1" dirty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814365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144000" cy="1052736"/>
          </a:xfrm>
          <a:prstGeom prst="rect">
            <a:avLst/>
          </a:prstGeom>
          <a:solidFill>
            <a:srgbClr val="2C69B2"/>
          </a:solidFill>
          <a:ln>
            <a:solidFill>
              <a:srgbClr val="2C69B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395536" y="0"/>
            <a:ext cx="8412880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6000" b="1" dirty="0" smtClean="0">
                <a:ln w="18000">
                  <a:solidFill>
                    <a:srgbClr val="C00000"/>
                  </a:solidFill>
                  <a:prstDash val="solid"/>
                  <a:miter lim="800000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Планировка квартиры</a:t>
            </a:r>
            <a:endParaRPr lang="ru-RU" sz="6000" b="1" dirty="0">
              <a:ln w="18000">
                <a:solidFill>
                  <a:srgbClr val="C00000"/>
                </a:solidFill>
                <a:prstDash val="solid"/>
                <a:miter lim="800000"/>
              </a:ln>
              <a:solidFill>
                <a:schemeClr val="accent2">
                  <a:lumMod val="75000"/>
                </a:schemeClr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6" name="Picture 2" descr="D:\ОБЩАЯ\Лена\Радужный\Планировки\46,5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916832"/>
            <a:ext cx="5289395" cy="3659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5326401" y="1844824"/>
            <a:ext cx="4083355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6000" b="1" dirty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1 630 300р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5670267" y="3645024"/>
            <a:ext cx="3501729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П.В. 326 060р</a:t>
            </a:r>
          </a:p>
          <a:p>
            <a:pPr algn="ctr"/>
            <a:endParaRPr lang="ru-RU" sz="3600" b="1" dirty="0" smtClean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algn="ctr"/>
            <a:r>
              <a:rPr lang="ru-RU" sz="4800" b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14 605</a:t>
            </a:r>
            <a:r>
              <a:rPr lang="ru-RU" sz="3600" b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р</a:t>
            </a:r>
            <a:r>
              <a:rPr lang="ru-RU" sz="3600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-15 лет</a:t>
            </a:r>
            <a:endParaRPr lang="ru-RU" sz="3600" b="1" dirty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137284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144000" cy="1052736"/>
          </a:xfrm>
          <a:prstGeom prst="rect">
            <a:avLst/>
          </a:prstGeom>
          <a:solidFill>
            <a:srgbClr val="2C69B2"/>
          </a:solidFill>
          <a:ln>
            <a:solidFill>
              <a:srgbClr val="2C69B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395536" y="0"/>
            <a:ext cx="8412880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6000" b="1" dirty="0" smtClean="0">
                <a:ln w="18000">
                  <a:solidFill>
                    <a:srgbClr val="C00000"/>
                  </a:solidFill>
                  <a:prstDash val="solid"/>
                  <a:miter lim="800000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Фундамент</a:t>
            </a:r>
            <a:endParaRPr lang="ru-RU" sz="6000" b="1" dirty="0">
              <a:ln w="18000">
                <a:solidFill>
                  <a:srgbClr val="C00000"/>
                </a:solidFill>
                <a:prstDash val="solid"/>
                <a:miter lim="800000"/>
              </a:ln>
              <a:solidFill>
                <a:schemeClr val="accent2">
                  <a:lumMod val="75000"/>
                </a:schemeClr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6" name="Picture 4" descr="http://blog.adeco-group.ru/wp-content/uploads/2013/09/%D0%A1%D0%B2%D0%B0%D0%B8-%D0%B2-%D0%B3%D1%80%D1%83%D0%BD%D1%82%D0%B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9801" y="1103118"/>
            <a:ext cx="5096295" cy="5126012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6119664" y="1484784"/>
            <a:ext cx="3024336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ru-RU" dirty="0" smtClean="0"/>
              <a:t> свайные фундаменты могут возводиться на грунтах любой сложности;</a:t>
            </a:r>
          </a:p>
          <a:p>
            <a:pPr>
              <a:buFont typeface="Arial" pitchFamily="34" charset="0"/>
              <a:buChar char="•"/>
            </a:pPr>
            <a:r>
              <a:rPr lang="ru-RU" b="1" dirty="0" smtClean="0"/>
              <a:t>производить фундаментные работы можно круглый год, не исключая зимний период;</a:t>
            </a:r>
            <a:endParaRPr lang="ru-RU" dirty="0" smtClean="0"/>
          </a:p>
          <a:p>
            <a:pPr>
              <a:buFont typeface="Arial" pitchFamily="34" charset="0"/>
              <a:buChar char="•"/>
            </a:pPr>
            <a:r>
              <a:rPr lang="ru-RU" dirty="0" smtClean="0"/>
              <a:t> конструкции, возводимые на свайных фундаментах, отличаются особой стойкостью к паводкам, подвижкам грунта вследствие зимнего вспучивания.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818546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144000" cy="1052736"/>
          </a:xfrm>
          <a:prstGeom prst="rect">
            <a:avLst/>
          </a:prstGeom>
          <a:solidFill>
            <a:srgbClr val="2C69B2"/>
          </a:solidFill>
          <a:ln>
            <a:solidFill>
              <a:srgbClr val="2C69B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395536" y="0"/>
            <a:ext cx="8412880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6000" b="1" dirty="0" smtClean="0">
                <a:ln w="18000">
                  <a:solidFill>
                    <a:srgbClr val="C00000"/>
                  </a:solidFill>
                  <a:prstDash val="solid"/>
                  <a:miter lim="800000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Силикатный блок</a:t>
            </a:r>
            <a:endParaRPr lang="ru-RU" sz="6000" b="1" dirty="0">
              <a:ln w="18000">
                <a:solidFill>
                  <a:srgbClr val="C00000"/>
                </a:solidFill>
                <a:prstDash val="solid"/>
                <a:miter lim="800000"/>
              </a:ln>
              <a:solidFill>
                <a:schemeClr val="accent2">
                  <a:lumMod val="75000"/>
                </a:schemeClr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6" name="Picture 2" descr="http://www.brick-66.ru/s_images/goods/67849e78d03f4442b2cd01852454e8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556792"/>
            <a:ext cx="5000321" cy="4918349"/>
          </a:xfrm>
          <a:prstGeom prst="rect">
            <a:avLst/>
          </a:prstGeom>
          <a:noFill/>
        </p:spPr>
      </p:pic>
      <p:sp>
        <p:nvSpPr>
          <p:cNvPr id="7" name="Стрелка вправо 6"/>
          <p:cNvSpPr/>
          <p:nvPr/>
        </p:nvSpPr>
        <p:spPr>
          <a:xfrm rot="19518213">
            <a:off x="4862591" y="2883158"/>
            <a:ext cx="1522591" cy="484632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трелка вправо 7"/>
          <p:cNvSpPr/>
          <p:nvPr/>
        </p:nvSpPr>
        <p:spPr>
          <a:xfrm rot="2440696">
            <a:off x="4828774" y="4816964"/>
            <a:ext cx="1566123" cy="484632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6588224" y="1196752"/>
            <a:ext cx="2232248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8800" b="1" cap="none" spc="0" dirty="0" smtClean="0">
                <a:ln w="18000">
                  <a:noFill/>
                  <a:prstDash val="solid"/>
                  <a:miter lim="800000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93%</a:t>
            </a:r>
            <a:endParaRPr lang="ru-RU" sz="8800" b="1" cap="none" spc="0" dirty="0">
              <a:ln w="18000">
                <a:noFill/>
                <a:prstDash val="solid"/>
                <a:miter lim="800000"/>
              </a:ln>
              <a:solidFill>
                <a:schemeClr val="accent2">
                  <a:lumMod val="75000"/>
                </a:schemeClr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249136" y="2420888"/>
            <a:ext cx="2894864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cap="none" spc="0" dirty="0" smtClean="0">
                <a:ln w="18000">
                  <a:noFill/>
                  <a:prstDash val="solid"/>
                  <a:miter lim="800000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Кварцевый песок</a:t>
            </a:r>
            <a:endParaRPr lang="ru-RU" sz="3600" b="1" cap="none" spc="0" dirty="0">
              <a:ln w="18000">
                <a:noFill/>
                <a:prstDash val="solid"/>
                <a:miter lim="800000"/>
              </a:ln>
              <a:solidFill>
                <a:schemeClr val="accent2">
                  <a:lumMod val="75000"/>
                </a:schemeClr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516216" y="4149080"/>
            <a:ext cx="2232248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8800" b="1" cap="none" spc="0" dirty="0" smtClean="0">
                <a:ln w="18000">
                  <a:noFill/>
                  <a:prstDash val="solid"/>
                  <a:miter lim="800000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7%</a:t>
            </a:r>
            <a:endParaRPr lang="ru-RU" sz="8800" b="1" cap="none" spc="0" dirty="0">
              <a:ln w="18000">
                <a:noFill/>
                <a:prstDash val="solid"/>
                <a:miter lim="800000"/>
              </a:ln>
              <a:solidFill>
                <a:schemeClr val="accent2">
                  <a:lumMod val="75000"/>
                </a:schemeClr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6249136" y="5445224"/>
            <a:ext cx="2894864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dirty="0" smtClean="0">
                <a:ln w="18000">
                  <a:noFill/>
                  <a:prstDash val="solid"/>
                  <a:miter lim="800000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Известь (связующее)</a:t>
            </a:r>
            <a:endParaRPr lang="ru-RU" sz="3600" b="1" cap="none" spc="0" dirty="0">
              <a:ln w="18000">
                <a:noFill/>
                <a:prstDash val="solid"/>
                <a:miter lim="800000"/>
              </a:ln>
              <a:solidFill>
                <a:schemeClr val="accent2">
                  <a:lumMod val="75000"/>
                </a:schemeClr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425691" y="1213301"/>
            <a:ext cx="5342903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dirty="0" smtClean="0">
                <a:ln w="12700">
                  <a:solidFill>
                    <a:schemeClr val="tx1"/>
                  </a:solidFill>
                  <a:prstDash val="solid"/>
                </a:ln>
              </a:rPr>
              <a:t>Экологически чистый, теплый, прочный материал с хорошей звукоизоляцией</a:t>
            </a:r>
            <a:endParaRPr lang="ru-RU" sz="2400" dirty="0">
              <a:ln w="12700">
                <a:solidFill>
                  <a:schemeClr val="tx1"/>
                </a:solidFill>
                <a:prstDash val="solid"/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5485143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144000" cy="1052736"/>
          </a:xfrm>
          <a:prstGeom prst="rect">
            <a:avLst/>
          </a:prstGeom>
          <a:solidFill>
            <a:srgbClr val="2C69B2"/>
          </a:solidFill>
          <a:ln>
            <a:solidFill>
              <a:srgbClr val="2C69B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395536" y="0"/>
            <a:ext cx="8412880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6000" b="1" dirty="0" smtClean="0">
                <a:ln w="18000">
                  <a:solidFill>
                    <a:srgbClr val="C00000"/>
                  </a:solidFill>
                  <a:prstDash val="solid"/>
                  <a:miter lim="800000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Отличия материалов</a:t>
            </a:r>
            <a:endParaRPr lang="ru-RU" sz="6000" b="1" dirty="0">
              <a:ln w="18000">
                <a:solidFill>
                  <a:srgbClr val="C00000"/>
                </a:solidFill>
                <a:prstDash val="solid"/>
                <a:miter lim="800000"/>
              </a:ln>
              <a:solidFill>
                <a:schemeClr val="accent2">
                  <a:lumMod val="75000"/>
                </a:schemeClr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6" name="Picture 10" descr="http://www.hebelblok.ru/images/stenovie-material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2674012"/>
            <a:ext cx="8316481" cy="4183988"/>
          </a:xfrm>
          <a:prstGeom prst="rect">
            <a:avLst/>
          </a:prstGeom>
          <a:noFill/>
        </p:spPr>
      </p:pic>
      <p:pic>
        <p:nvPicPr>
          <p:cNvPr id="7170" name="Picture 2" descr="http://klademkirpich.ru/wp-content/uploads/obychnyy-silikatnyy-kirpich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0549" y="908720"/>
            <a:ext cx="2952328" cy="1968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4211961" y="1268759"/>
            <a:ext cx="4596456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400" dirty="0" smtClean="0">
                <a:ln w="12700">
                  <a:solidFill>
                    <a:schemeClr val="tx1"/>
                  </a:solidFill>
                  <a:prstDash val="solid"/>
                </a:ln>
              </a:rPr>
              <a:t>Аналогия силикатного кирпича увеличенного в размере</a:t>
            </a:r>
            <a:endParaRPr lang="ru-RU" sz="2400" dirty="0">
              <a:ln w="12700">
                <a:solidFill>
                  <a:schemeClr val="tx1"/>
                </a:solidFill>
                <a:prstDash val="solid"/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11734116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User\Pictures\318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8512" y="1268760"/>
            <a:ext cx="7806928" cy="5256584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0" y="0"/>
            <a:ext cx="9144000" cy="1052736"/>
          </a:xfrm>
          <a:prstGeom prst="rect">
            <a:avLst/>
          </a:prstGeom>
          <a:solidFill>
            <a:srgbClr val="2C69B2"/>
          </a:solidFill>
          <a:ln>
            <a:solidFill>
              <a:srgbClr val="2C69B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395536" y="0"/>
            <a:ext cx="8412880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6000" b="1" dirty="0" smtClean="0">
                <a:ln w="18000">
                  <a:solidFill>
                    <a:srgbClr val="C00000"/>
                  </a:solidFill>
                  <a:prstDash val="solid"/>
                  <a:miter lim="800000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Теплые стены</a:t>
            </a:r>
            <a:endParaRPr lang="ru-RU" sz="6000" b="1" dirty="0">
              <a:ln w="18000">
                <a:solidFill>
                  <a:srgbClr val="C00000"/>
                </a:solidFill>
                <a:prstDash val="solid"/>
                <a:miter lim="800000"/>
              </a:ln>
              <a:solidFill>
                <a:schemeClr val="accent2">
                  <a:lumMod val="75000"/>
                </a:schemeClr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115616" y="2440894"/>
            <a:ext cx="4118767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dirty="0" smtClean="0">
                <a:ln w="12700">
                  <a:solidFill>
                    <a:schemeClr val="tx1"/>
                  </a:solidFill>
                  <a:prstDash val="solid"/>
                </a:ln>
              </a:rPr>
              <a:t>Стена из силикатных блоков</a:t>
            </a:r>
            <a:endParaRPr lang="ru-RU" dirty="0">
              <a:ln w="1270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423814" y="2440894"/>
            <a:ext cx="4118767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dirty="0" smtClean="0">
                <a:ln w="12700">
                  <a:solidFill>
                    <a:schemeClr val="tx1"/>
                  </a:solidFill>
                  <a:prstDash val="solid"/>
                </a:ln>
              </a:rPr>
              <a:t>Стена из силикатного кирпича</a:t>
            </a:r>
            <a:endParaRPr lang="ru-RU" dirty="0">
              <a:ln w="12700">
                <a:solidFill>
                  <a:schemeClr val="tx1"/>
                </a:solidFill>
                <a:prstDash val="solid"/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42380704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msk.ros-spravka.ru/upload/iblock/23b/gosduma_rf-moskva-log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928" y="901789"/>
            <a:ext cx="1600591" cy="1600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0" y="0"/>
            <a:ext cx="9144000" cy="1052736"/>
          </a:xfrm>
          <a:prstGeom prst="rect">
            <a:avLst/>
          </a:prstGeom>
          <a:solidFill>
            <a:srgbClr val="2C69B2"/>
          </a:solidFill>
          <a:ln>
            <a:solidFill>
              <a:srgbClr val="2C69B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395536" y="0"/>
            <a:ext cx="8412880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6000" b="1" dirty="0" smtClean="0">
                <a:ln w="18000">
                  <a:solidFill>
                    <a:srgbClr val="C00000"/>
                  </a:solidFill>
                  <a:prstDash val="solid"/>
                  <a:miter lim="800000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Поддержка проекта:</a:t>
            </a:r>
            <a:endParaRPr lang="ru-RU" sz="6000" b="1" dirty="0">
              <a:ln w="18000">
                <a:solidFill>
                  <a:srgbClr val="C00000"/>
                </a:solidFill>
                <a:prstDash val="solid"/>
                <a:miter lim="800000"/>
              </a:ln>
              <a:solidFill>
                <a:schemeClr val="accent2">
                  <a:lumMod val="75000"/>
                </a:schemeClr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890519" y="2780928"/>
            <a:ext cx="6717736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dirty="0" smtClean="0">
                <a:ln w="12700">
                  <a:solidFill>
                    <a:schemeClr val="tx1"/>
                  </a:solidFill>
                  <a:prstDash val="solid"/>
                </a:ln>
              </a:rPr>
              <a:t>Правительство Ярославской области</a:t>
            </a:r>
            <a:endParaRPr lang="ru-RU" sz="3200" dirty="0">
              <a:ln w="12700">
                <a:solidFill>
                  <a:schemeClr val="tx1"/>
                </a:solidFill>
                <a:prstDash val="solid"/>
              </a:ln>
            </a:endParaRPr>
          </a:p>
        </p:txBody>
      </p:sp>
      <p:pic>
        <p:nvPicPr>
          <p:cNvPr id="2" name="Picture 2" descr="http://www.azbukasexa.ru/forums/uploads/av-145409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517" y="2293050"/>
            <a:ext cx="733828" cy="1355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1866246" y="1409696"/>
            <a:ext cx="712143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dirty="0" smtClean="0">
                <a:ln w="12700">
                  <a:solidFill>
                    <a:schemeClr val="tx1"/>
                  </a:solidFill>
                  <a:prstDash val="solid"/>
                </a:ln>
              </a:rPr>
              <a:t>Правительство Российской Федерации</a:t>
            </a:r>
            <a:endParaRPr lang="ru-RU" sz="3200" dirty="0">
              <a:ln w="12700">
                <a:solidFill>
                  <a:schemeClr val="tx1"/>
                </a:solidFill>
                <a:prstDash val="solid"/>
              </a:ln>
            </a:endParaRPr>
          </a:p>
        </p:txBody>
      </p:sp>
      <p:pic>
        <p:nvPicPr>
          <p:cNvPr id="1030" name="Picture 6" descr="http://setevie.com/wp-content/uploads/2014/06/fond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887" y="3789040"/>
            <a:ext cx="1710671" cy="1166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1945558" y="3878189"/>
            <a:ext cx="7380610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ru-RU" sz="3200" dirty="0" smtClean="0">
                <a:ln w="12700">
                  <a:solidFill>
                    <a:schemeClr val="tx1"/>
                  </a:solidFill>
                  <a:prstDash val="solid"/>
                </a:ln>
              </a:rPr>
              <a:t>Фонд Поддержки развития жилищного </a:t>
            </a:r>
          </a:p>
          <a:p>
            <a:r>
              <a:rPr lang="ru-RU" sz="3200" dirty="0" smtClean="0">
                <a:ln w="12700">
                  <a:solidFill>
                    <a:schemeClr val="tx1"/>
                  </a:solidFill>
                  <a:prstDash val="solid"/>
                </a:ln>
              </a:rPr>
              <a:t>строительства</a:t>
            </a:r>
            <a:endParaRPr lang="ru-RU" sz="3200" dirty="0">
              <a:ln w="12700">
                <a:solidFill>
                  <a:schemeClr val="tx1"/>
                </a:solidFill>
                <a:prstDash val="solid"/>
              </a:ln>
            </a:endParaRPr>
          </a:p>
        </p:txBody>
      </p:sp>
      <p:pic>
        <p:nvPicPr>
          <p:cNvPr id="1032" name="Picture 8" descr="http://www.nedmo.ru/userfiles/news/large/1715_aizhk-snizhaet-stavki-po-ipot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105" t="25098" r="11759" b="30485"/>
          <a:stretch/>
        </p:blipFill>
        <p:spPr bwMode="auto">
          <a:xfrm>
            <a:off x="234887" y="5497286"/>
            <a:ext cx="1710671" cy="729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2062799" y="5301208"/>
            <a:ext cx="6091924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ru-RU" sz="3200" dirty="0" smtClean="0">
                <a:ln w="12700">
                  <a:solidFill>
                    <a:schemeClr val="tx1"/>
                  </a:solidFill>
                  <a:prstDash val="solid"/>
                </a:ln>
              </a:rPr>
              <a:t>Агентство ипотечного жилищного</a:t>
            </a:r>
          </a:p>
          <a:p>
            <a:r>
              <a:rPr lang="ru-RU" sz="3200" dirty="0" smtClean="0">
                <a:ln w="12700">
                  <a:solidFill>
                    <a:schemeClr val="tx1"/>
                  </a:solidFill>
                  <a:prstDash val="solid"/>
                </a:ln>
              </a:rPr>
              <a:t>кредитования</a:t>
            </a:r>
            <a:endParaRPr lang="ru-RU" sz="3200" dirty="0">
              <a:ln w="12700">
                <a:solidFill>
                  <a:schemeClr val="tx1"/>
                </a:solidFill>
                <a:prstDash val="solid"/>
              </a:ln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144000" cy="1052736"/>
          </a:xfrm>
          <a:prstGeom prst="rect">
            <a:avLst/>
          </a:prstGeom>
          <a:solidFill>
            <a:srgbClr val="2C69B2"/>
          </a:solidFill>
          <a:ln>
            <a:solidFill>
              <a:srgbClr val="2C69B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107504" y="0"/>
            <a:ext cx="8928992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6000" b="1" dirty="0" smtClean="0">
                <a:ln w="18000">
                  <a:solidFill>
                    <a:srgbClr val="C00000"/>
                  </a:solidFill>
                  <a:prstDash val="solid"/>
                  <a:miter lim="800000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Ипотечное кредитование</a:t>
            </a:r>
            <a:endParaRPr lang="ru-RU" sz="6000" b="1" dirty="0">
              <a:ln w="18000">
                <a:solidFill>
                  <a:srgbClr val="C00000"/>
                </a:solidFill>
                <a:prstDash val="solid"/>
                <a:miter lim="800000"/>
              </a:ln>
              <a:solidFill>
                <a:schemeClr val="accent2">
                  <a:lumMod val="75000"/>
                </a:schemeClr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10" name="Picture 8" descr="http://www.nedmo.ru/userfiles/news/large/1715_aizhk-snizhaet-stavki-po-ipot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105" t="25098" r="11759" b="30485"/>
          <a:stretch/>
        </p:blipFill>
        <p:spPr bwMode="auto">
          <a:xfrm>
            <a:off x="5220072" y="1340768"/>
            <a:ext cx="3051535" cy="1301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://kb-yola.ru/uploads/posts/2014-01/1391008885_1logotiprshb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665" y="1597340"/>
            <a:ext cx="3859237" cy="787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images.novapress.net.ru/userposts-images/01eae427-2fb3-4370-aa84-14a1d21ecfd0-svyazbank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28" y="5018608"/>
            <a:ext cx="4322796" cy="1190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www.allcredits.msk.ru/f/a0/ru/auto/201411/28222521.1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1762" y="3175536"/>
            <a:ext cx="3788153" cy="144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://static.wixstatic.com/media/d3ccd3_0b442430874a4492874afbe0497dc297.jpg_srz_1616_296_85_22_0.50_1.20_0.00_jpg_srz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542" y="3535576"/>
            <a:ext cx="2961568" cy="542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ttp://rbanews.ru/wp-content/uploads/Promsvyazbank7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0013" y="4941169"/>
            <a:ext cx="4504211" cy="1374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9577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0"/>
            <a:ext cx="9144000" cy="1767592"/>
          </a:xfrm>
          <a:prstGeom prst="rect">
            <a:avLst/>
          </a:prstGeom>
          <a:solidFill>
            <a:srgbClr val="2C69B2"/>
          </a:solidFill>
          <a:ln>
            <a:solidFill>
              <a:srgbClr val="2C69B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3" name="Диаграмма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15117675"/>
              </p:ext>
            </p:extLst>
          </p:nvPr>
        </p:nvGraphicFramePr>
        <p:xfrm>
          <a:off x="516023" y="1767592"/>
          <a:ext cx="8275545" cy="51759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516023" y="-171400"/>
            <a:ext cx="8412880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6000" b="1" dirty="0" smtClean="0">
                <a:ln w="18000">
                  <a:solidFill>
                    <a:srgbClr val="C00000"/>
                  </a:solidFill>
                  <a:prstDash val="solid"/>
                  <a:miter lim="800000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Категории участников, заключивших ДДУ</a:t>
            </a:r>
            <a:endParaRPr lang="ru-RU" sz="6000" b="1" dirty="0">
              <a:ln w="18000">
                <a:solidFill>
                  <a:srgbClr val="C00000"/>
                </a:solidFill>
                <a:prstDash val="solid"/>
                <a:miter lim="800000"/>
              </a:ln>
              <a:solidFill>
                <a:schemeClr val="accent2">
                  <a:lumMod val="75000"/>
                </a:schemeClr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39507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144000" cy="1052736"/>
          </a:xfrm>
          <a:prstGeom prst="rect">
            <a:avLst/>
          </a:prstGeom>
          <a:solidFill>
            <a:srgbClr val="2C69B2"/>
          </a:solidFill>
          <a:ln>
            <a:solidFill>
              <a:srgbClr val="2C69B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395536" y="0"/>
            <a:ext cx="8412880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6000" b="1" dirty="0" smtClean="0">
                <a:ln w="18000">
                  <a:solidFill>
                    <a:srgbClr val="C00000"/>
                  </a:solidFill>
                  <a:prstDash val="solid"/>
                  <a:miter lim="800000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Дни открытых дверей </a:t>
            </a:r>
            <a:endParaRPr lang="ru-RU" sz="6000" b="1" dirty="0">
              <a:ln w="18000">
                <a:solidFill>
                  <a:srgbClr val="C00000"/>
                </a:solidFill>
                <a:prstDash val="solid"/>
                <a:miter lim="800000"/>
              </a:ln>
              <a:solidFill>
                <a:schemeClr val="accent2">
                  <a:lumMod val="75000"/>
                </a:schemeClr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10242" name="Picture 2" descr="\\terminal\ОБЩАЯ\Лена\ФОТООТЧЕТ\Радужный\День откытых дверей 14.11.15\отобранные\DSC0254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921" y="1340768"/>
            <a:ext cx="3816425" cy="253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\\terminal\ОБЩАЯ\Лена\ФОТООТЧЕТ\Радужный\День откытых дверей 14.11.15\отобранные\P_20151114_13450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9094" y="1340769"/>
            <a:ext cx="3003630" cy="24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\\terminal\ОБЩАЯ\Лена\ФОТООТЧЕТ\Радужный\День откытых дверей 14.11.15\отобранные\DSC0253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920" y="4077072"/>
            <a:ext cx="3816425" cy="253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5" name="Picture 5" descr="\\terminal\ОБЩАЯ\Лена\ФОТООТЧЕТ\Радужный\День откытых дверей 14.11.15\отобранные\DSC0251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4066253"/>
            <a:ext cx="3832705" cy="2546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175313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144000" cy="1052736"/>
          </a:xfrm>
          <a:prstGeom prst="rect">
            <a:avLst/>
          </a:prstGeom>
          <a:solidFill>
            <a:srgbClr val="2C69B2"/>
          </a:solidFill>
          <a:ln>
            <a:solidFill>
              <a:srgbClr val="2C69B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395536" y="0"/>
            <a:ext cx="8412880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6000" b="1" dirty="0" smtClean="0">
                <a:ln w="18000">
                  <a:solidFill>
                    <a:srgbClr val="C00000"/>
                  </a:solidFill>
                  <a:prstDash val="solid"/>
                  <a:miter lim="800000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Дни открытых дверей </a:t>
            </a:r>
            <a:endParaRPr lang="ru-RU" sz="6000" b="1" dirty="0">
              <a:ln w="18000">
                <a:solidFill>
                  <a:srgbClr val="C00000"/>
                </a:solidFill>
                <a:prstDash val="solid"/>
                <a:miter lim="800000"/>
              </a:ln>
              <a:solidFill>
                <a:schemeClr val="accent2">
                  <a:lumMod val="75000"/>
                </a:schemeClr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1026" name="Picture 2" descr="\\terminal\ОБЩАЯ\Лена\ФОТООТЧЕТ\Радужный\День открытых дверей 05.09\DSC0169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1" y="1340768"/>
            <a:ext cx="3467537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pp.vk.me/c622825/v622825324/455e0/ra5cGrH4J0U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5367" y="1332296"/>
            <a:ext cx="3483509" cy="2312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pp.vk.me/c622825/v622825324/455cc/c5sdY3DFSuo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3883289"/>
            <a:ext cx="3467536" cy="2302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pp.vk.me/c622825/v622825324/455b8/U87ZLhj3j8I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5367" y="3883289"/>
            <a:ext cx="3483509" cy="2312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435810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pp.vk.me/c629108/v629108085/23ef/bxdwjdHznh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6641" y="2060849"/>
            <a:ext cx="4199112" cy="314933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 descr="https://pp.vk.me/c629108/v629108085/23db/WOd4E8Yupcc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06852" y="2060848"/>
            <a:ext cx="4199113" cy="314933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0" y="0"/>
            <a:ext cx="9144000" cy="1052736"/>
          </a:xfrm>
          <a:prstGeom prst="rect">
            <a:avLst/>
          </a:prstGeom>
          <a:solidFill>
            <a:srgbClr val="2C69B2"/>
          </a:solidFill>
          <a:ln>
            <a:solidFill>
              <a:srgbClr val="2C69B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395536" y="0"/>
            <a:ext cx="8412880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6000" b="1" dirty="0" smtClean="0">
                <a:ln w="18000">
                  <a:solidFill>
                    <a:srgbClr val="C00000"/>
                  </a:solidFill>
                  <a:prstDash val="solid"/>
                  <a:miter lim="800000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Ход строительства</a:t>
            </a:r>
            <a:endParaRPr lang="ru-RU" sz="6000" b="1" dirty="0">
              <a:ln w="18000">
                <a:solidFill>
                  <a:srgbClr val="C00000"/>
                </a:solidFill>
                <a:prstDash val="solid"/>
                <a:miter lim="800000"/>
              </a:ln>
              <a:solidFill>
                <a:schemeClr val="accent2">
                  <a:lumMod val="75000"/>
                </a:schemeClr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5111461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G:\фото\DSC019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96817" y="2575743"/>
            <a:ext cx="4512506" cy="299866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 descr="https://pp.vk.me/c621916/v621916085/3e429/rMo6ogD-v3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2566615"/>
            <a:ext cx="3998216" cy="299866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0" y="0"/>
            <a:ext cx="9144000" cy="1052736"/>
          </a:xfrm>
          <a:prstGeom prst="rect">
            <a:avLst/>
          </a:prstGeom>
          <a:solidFill>
            <a:srgbClr val="2C69B2"/>
          </a:solidFill>
          <a:ln>
            <a:solidFill>
              <a:srgbClr val="2C69B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395536" y="0"/>
            <a:ext cx="8412880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6000" b="1" dirty="0">
                <a:ln w="18000">
                  <a:solidFill>
                    <a:srgbClr val="C00000"/>
                  </a:solidFill>
                  <a:prstDash val="solid"/>
                  <a:miter lim="800000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Ход строительства</a:t>
            </a:r>
          </a:p>
        </p:txBody>
      </p:sp>
    </p:spTree>
    <p:extLst>
      <p:ext uri="{BB962C8B-B14F-4D97-AF65-F5344CB8AC3E}">
        <p14:creationId xmlns:p14="http://schemas.microsoft.com/office/powerpoint/2010/main" val="328567351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144000" cy="1052736"/>
          </a:xfrm>
          <a:prstGeom prst="rect">
            <a:avLst/>
          </a:prstGeom>
          <a:solidFill>
            <a:srgbClr val="2C69B2"/>
          </a:solidFill>
          <a:ln>
            <a:solidFill>
              <a:srgbClr val="2C69B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395536" y="0"/>
            <a:ext cx="8412880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6000" b="1" dirty="0">
                <a:ln w="18000">
                  <a:solidFill>
                    <a:srgbClr val="C00000"/>
                  </a:solidFill>
                  <a:prstDash val="solid"/>
                  <a:miter lim="800000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Ход строительства</a:t>
            </a: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132855"/>
            <a:ext cx="4752528" cy="356439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2" descr="\\Terminal\общая\Лена\ФОТООТЧЕТ\Радужный\ФИКСАЦИЯ ОБЪЕКТА\13.11\P_20151113_16073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36096" y="1268760"/>
            <a:ext cx="3029999" cy="538666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3949224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144000" cy="1052736"/>
          </a:xfrm>
          <a:prstGeom prst="rect">
            <a:avLst/>
          </a:prstGeom>
          <a:solidFill>
            <a:srgbClr val="2C69B2"/>
          </a:solidFill>
          <a:ln>
            <a:solidFill>
              <a:srgbClr val="2C69B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395536" y="0"/>
            <a:ext cx="8412880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6000" b="1" dirty="0">
                <a:ln w="18000">
                  <a:solidFill>
                    <a:srgbClr val="C00000"/>
                  </a:solidFill>
                  <a:prstDash val="solid"/>
                  <a:miter lim="800000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Ход строительства</a:t>
            </a:r>
          </a:p>
        </p:txBody>
      </p:sp>
      <p:pic>
        <p:nvPicPr>
          <p:cNvPr id="1026" name="Picture 2" descr="D:\ОБЩАЯ\Лена\ФОТООТЧЕТ\Радужный\ФИКСАЦИЯ ОБЪЕКТА\25.01.16\IOJGuV1AAuY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253" y="1196752"/>
            <a:ext cx="4464496" cy="251127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D:\Users\man-01\Desktop\mDBhV4vyyeM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3861048"/>
            <a:ext cx="4951038" cy="278495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338773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144000" cy="1052736"/>
          </a:xfrm>
          <a:prstGeom prst="rect">
            <a:avLst/>
          </a:prstGeom>
          <a:solidFill>
            <a:srgbClr val="2C69B2"/>
          </a:solidFill>
          <a:ln>
            <a:solidFill>
              <a:srgbClr val="2C69B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395536" y="0"/>
            <a:ext cx="8412880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6000" b="1" dirty="0">
                <a:ln w="18000">
                  <a:solidFill>
                    <a:srgbClr val="C00000"/>
                  </a:solidFill>
                  <a:prstDash val="solid"/>
                  <a:miter lim="800000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Ход строительства</a:t>
            </a:r>
          </a:p>
        </p:txBody>
      </p:sp>
      <p:pic>
        <p:nvPicPr>
          <p:cNvPr id="2050" name="Picture 2" descr="\\terminal\ОБЩАЯ\Лена\ФОТООТЧЕТ\Радужный\ФИКСАЦИЯ ОБЪЕКТА\24.03.16\P_20160324_11190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4149080"/>
            <a:ext cx="4224469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\\terminal\ОБЩАЯ\Лена\ФОТООТЧЕТ\Радужный\ФИКСАЦИЯ ОБЪЕКТА\24.03.16\P_20160324_11235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155841"/>
            <a:ext cx="4224469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\\terminal\ОБЩАЯ\Лена\ФОТООТЧЕТ\Радужный\ФИКСАЦИЯ ОБЪЕКТА\21.03.16\IMG-20160321-WA000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268760"/>
            <a:ext cx="4224469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\\terminal\ОБЩАЯ\Лена\ФОТООТЧЕТ\Радужный\ФИКСАЦИЯ ОБЪЕКТА\21.03.16\IMG-20160321-WA000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311" y="1268760"/>
            <a:ext cx="4224468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285928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11088"/>
            <a:ext cx="9144000" cy="1052736"/>
          </a:xfrm>
          <a:prstGeom prst="rect">
            <a:avLst/>
          </a:prstGeom>
          <a:solidFill>
            <a:srgbClr val="2C69B2"/>
          </a:solidFill>
          <a:ln>
            <a:solidFill>
              <a:srgbClr val="2C69B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395536" y="0"/>
            <a:ext cx="8412880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6000" b="1" dirty="0" smtClean="0">
                <a:ln w="18000">
                  <a:solidFill>
                    <a:srgbClr val="C00000"/>
                  </a:solidFill>
                  <a:prstDash val="solid"/>
                  <a:miter lim="800000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Отдел продаж</a:t>
            </a:r>
            <a:endParaRPr lang="ru-RU" sz="6000" b="1" dirty="0">
              <a:ln w="18000">
                <a:solidFill>
                  <a:srgbClr val="C00000"/>
                </a:solidFill>
                <a:prstDash val="solid"/>
                <a:miter lim="800000"/>
              </a:ln>
              <a:solidFill>
                <a:schemeClr val="accent2">
                  <a:lumMod val="75000"/>
                </a:schemeClr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7" name="Picture 2" descr="D:\Users\Tatyana\Desktop\XBOn-FN2Pz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82243" y="1340768"/>
            <a:ext cx="5546909" cy="4160182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1982243" y="5772496"/>
            <a:ext cx="5928098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1" cap="none" spc="0" dirty="0" smtClean="0">
                <a:ln w="18000">
                  <a:solidFill>
                    <a:srgbClr val="C00000"/>
                  </a:solidFill>
                  <a:prstDash val="solid"/>
                  <a:miter lim="800000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Адрес: ул. Советская 64</a:t>
            </a:r>
            <a:endParaRPr lang="ru-RU" sz="4400" b="1" cap="none" spc="0" dirty="0">
              <a:ln w="18000">
                <a:solidFill>
                  <a:srgbClr val="C00000"/>
                </a:solidFill>
                <a:prstDash val="solid"/>
                <a:miter lim="800000"/>
              </a:ln>
              <a:solidFill>
                <a:schemeClr val="accent2">
                  <a:lumMod val="75000"/>
                </a:schemeClr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2148779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144000" cy="1052736"/>
          </a:xfrm>
          <a:prstGeom prst="rect">
            <a:avLst/>
          </a:prstGeom>
          <a:solidFill>
            <a:srgbClr val="2C69B2"/>
          </a:solidFill>
          <a:ln>
            <a:solidFill>
              <a:srgbClr val="2C69B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395536" y="0"/>
            <a:ext cx="8412880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6000" b="1" dirty="0" smtClean="0">
                <a:ln w="18000">
                  <a:solidFill>
                    <a:srgbClr val="C00000"/>
                  </a:solidFill>
                  <a:prstDash val="solid"/>
                  <a:miter lim="800000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Контакты</a:t>
            </a:r>
            <a:endParaRPr lang="ru-RU" sz="6000" b="1" dirty="0">
              <a:ln w="18000">
                <a:solidFill>
                  <a:srgbClr val="C00000"/>
                </a:solidFill>
                <a:prstDash val="solid"/>
                <a:miter lim="800000"/>
              </a:ln>
              <a:solidFill>
                <a:schemeClr val="accent2">
                  <a:lumMod val="75000"/>
                </a:schemeClr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9976" y="1187360"/>
            <a:ext cx="9144000" cy="507831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5400" b="1" dirty="0" err="1" smtClean="0">
                <a:ln w="18000">
                  <a:solidFill>
                    <a:srgbClr val="C00000"/>
                  </a:solidFill>
                  <a:prstDash val="solid"/>
                  <a:miter lim="800000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Info_yaraduga</a:t>
            </a:r>
            <a:endParaRPr lang="ru-RU" sz="5400" b="1" dirty="0" smtClean="0">
              <a:ln w="18000">
                <a:solidFill>
                  <a:srgbClr val="C00000"/>
                </a:solidFill>
                <a:prstDash val="solid"/>
                <a:miter lim="800000"/>
              </a:ln>
              <a:solidFill>
                <a:schemeClr val="accent2">
                  <a:lumMod val="75000"/>
                </a:schemeClr>
              </a:solidFill>
            </a:endParaRPr>
          </a:p>
          <a:p>
            <a:pPr algn="ctr">
              <a:lnSpc>
                <a:spcPct val="150000"/>
              </a:lnSpc>
            </a:pPr>
            <a:r>
              <a:rPr lang="ru-RU" sz="5400" b="1" cap="none" spc="0" dirty="0" smtClean="0">
                <a:ln w="18000">
                  <a:solidFill>
                    <a:srgbClr val="C00000"/>
                  </a:solidFill>
                  <a:prstDash val="solid"/>
                  <a:miter lim="800000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Тел: +7(4852)334 - 335</a:t>
            </a:r>
          </a:p>
          <a:p>
            <a:pPr algn="ctr">
              <a:lnSpc>
                <a:spcPct val="150000"/>
              </a:lnSpc>
            </a:pPr>
            <a:r>
              <a:rPr lang="ru-RU" sz="5400" b="1" dirty="0" smtClean="0">
                <a:ln w="18000">
                  <a:solidFill>
                    <a:srgbClr val="C00000"/>
                  </a:solidFill>
                  <a:prstDash val="solid"/>
                  <a:miter lim="800000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Сайт: </a:t>
            </a:r>
            <a:r>
              <a:rPr lang="ru-RU" sz="5400" b="1" dirty="0" err="1" smtClean="0">
                <a:ln w="18000">
                  <a:solidFill>
                    <a:srgbClr val="C00000"/>
                  </a:solidFill>
                  <a:prstDash val="solid"/>
                  <a:miter lim="800000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ярадуга.рф</a:t>
            </a:r>
            <a:endParaRPr lang="ru-RU" sz="5400" b="1" dirty="0" smtClean="0">
              <a:ln w="18000">
                <a:solidFill>
                  <a:srgbClr val="C00000"/>
                </a:solidFill>
                <a:prstDash val="solid"/>
                <a:miter lim="800000"/>
              </a:ln>
              <a:solidFill>
                <a:schemeClr val="accent2">
                  <a:lumMod val="75000"/>
                </a:schemeClr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  <a:p>
            <a:pPr algn="ctr">
              <a:lnSpc>
                <a:spcPct val="150000"/>
              </a:lnSpc>
            </a:pPr>
            <a:r>
              <a:rPr lang="en-US" sz="5400" b="1" cap="none" spc="0" dirty="0" smtClean="0">
                <a:ln w="18000">
                  <a:solidFill>
                    <a:srgbClr val="C00000"/>
                  </a:solidFill>
                  <a:prstDash val="solid"/>
                  <a:miter lim="800000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E-mail</a:t>
            </a:r>
            <a:r>
              <a:rPr lang="ru-RU" sz="5400" b="1" cap="none" spc="0" dirty="0" smtClean="0">
                <a:ln w="18000">
                  <a:solidFill>
                    <a:srgbClr val="C00000"/>
                  </a:solidFill>
                  <a:prstDash val="solid"/>
                  <a:miter lim="800000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: </a:t>
            </a:r>
            <a:r>
              <a:rPr lang="en-US" sz="5400" b="1" dirty="0" err="1" smtClean="0">
                <a:ln w="18000">
                  <a:solidFill>
                    <a:srgbClr val="C00000"/>
                  </a:solidFill>
                  <a:prstDash val="solid"/>
                  <a:miter lim="800000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info@yaraduga</a:t>
            </a:r>
            <a:r>
              <a:rPr lang="ru-RU" sz="5400" b="1" dirty="0" smtClean="0">
                <a:ln w="18000">
                  <a:solidFill>
                    <a:srgbClr val="C00000"/>
                  </a:solidFill>
                  <a:prstDash val="solid"/>
                  <a:miter lim="800000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.</a:t>
            </a:r>
            <a:r>
              <a:rPr lang="en-US" sz="5400" b="1" dirty="0" err="1" smtClean="0">
                <a:ln w="18000">
                  <a:solidFill>
                    <a:srgbClr val="C00000"/>
                  </a:solidFill>
                  <a:prstDash val="solid"/>
                  <a:miter lim="800000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ru</a:t>
            </a:r>
            <a:r>
              <a:rPr lang="ru-RU" sz="5400" b="1" cap="none" spc="0" dirty="0" smtClean="0">
                <a:ln w="18000">
                  <a:solidFill>
                    <a:srgbClr val="C00000"/>
                  </a:solidFill>
                  <a:prstDash val="solid"/>
                  <a:miter lim="800000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 </a:t>
            </a:r>
            <a:endParaRPr lang="ru-RU" sz="5400" b="1" cap="none" spc="0" dirty="0">
              <a:ln w="18000">
                <a:solidFill>
                  <a:srgbClr val="C00000"/>
                </a:solidFill>
                <a:prstDash val="solid"/>
                <a:miter lim="800000"/>
              </a:ln>
              <a:solidFill>
                <a:schemeClr val="accent2">
                  <a:lumMod val="75000"/>
                </a:schemeClr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7" name="Picture 2" descr="https://olejack.ru/wp-content/uploads/2013/01/Skyp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64529" y="1484783"/>
            <a:ext cx="822528" cy="83448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799687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144000" cy="1052736"/>
          </a:xfrm>
          <a:prstGeom prst="rect">
            <a:avLst/>
          </a:prstGeom>
          <a:solidFill>
            <a:srgbClr val="2C69B2"/>
          </a:solidFill>
          <a:ln>
            <a:solidFill>
              <a:srgbClr val="2C69B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0" y="-1"/>
            <a:ext cx="9144000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6000" b="1" dirty="0" smtClean="0">
                <a:ln w="18000">
                  <a:solidFill>
                    <a:srgbClr val="C00000"/>
                  </a:solidFill>
                  <a:prstDash val="solid"/>
                  <a:miter lim="800000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I</a:t>
            </a:r>
            <a:r>
              <a:rPr lang="ru-RU" sz="6000" b="1" dirty="0" smtClean="0">
                <a:ln w="18000">
                  <a:solidFill>
                    <a:srgbClr val="C00000"/>
                  </a:solidFill>
                  <a:prstDash val="solid"/>
                  <a:miter lim="800000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очередь строительства</a:t>
            </a:r>
            <a:endParaRPr lang="ru-RU" sz="6000" b="1" dirty="0">
              <a:ln w="18000">
                <a:solidFill>
                  <a:srgbClr val="C00000"/>
                </a:solidFill>
                <a:prstDash val="solid"/>
                <a:miter lim="800000"/>
              </a:ln>
              <a:solidFill>
                <a:schemeClr val="accent2">
                  <a:lumMod val="75000"/>
                </a:schemeClr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5122" name="Picture 2" descr="F:\презентация\план радужного 1 очередь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" y="2166341"/>
            <a:ext cx="9180426" cy="4719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215516" y="1052736"/>
            <a:ext cx="8712968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dirty="0" smtClean="0">
                <a:ln w="12700">
                  <a:solidFill>
                    <a:schemeClr val="tx1"/>
                  </a:solidFill>
                  <a:prstDash val="solid"/>
                </a:ln>
              </a:rPr>
              <a:t>17 трехэтажных жилых домов, 1 434 квартиры из них только </a:t>
            </a:r>
            <a:r>
              <a:rPr lang="ru-RU" sz="2400" b="1" dirty="0" smtClean="0">
                <a:ln w="18000">
                  <a:solidFill>
                    <a:srgbClr val="C00000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750</a:t>
            </a:r>
            <a:r>
              <a:rPr lang="ru-RU" sz="2400" dirty="0" smtClean="0">
                <a:ln w="12700">
                  <a:solidFill>
                    <a:schemeClr val="tx1"/>
                  </a:solidFill>
                  <a:prstDash val="solid"/>
                </a:ln>
              </a:rPr>
              <a:t> квартир по программе </a:t>
            </a:r>
            <a:r>
              <a:rPr lang="ru-RU" sz="2400" dirty="0" smtClean="0">
                <a:ln w="12700">
                  <a:solidFill>
                    <a:srgbClr val="0070C0"/>
                  </a:solidFill>
                  <a:prstDash val="solid"/>
                </a:ln>
                <a:solidFill>
                  <a:srgbClr val="0070C0"/>
                </a:solidFill>
              </a:rPr>
              <a:t>«Жилье для российской семьи», </a:t>
            </a:r>
            <a:r>
              <a:rPr lang="ru-RU" sz="2400" dirty="0" smtClean="0">
                <a:ln w="12700">
                  <a:solidFill>
                    <a:schemeClr val="tx1"/>
                  </a:solidFill>
                  <a:prstDash val="solid"/>
                </a:ln>
              </a:rPr>
              <a:t>поэтапный ввод </a:t>
            </a:r>
            <a:r>
              <a:rPr lang="en-US" sz="2400" dirty="0" smtClean="0">
                <a:ln w="12700">
                  <a:solidFill>
                    <a:schemeClr val="tx1"/>
                  </a:solidFill>
                  <a:prstDash val="solid"/>
                </a:ln>
              </a:rPr>
              <a:t>II</a:t>
            </a:r>
            <a:r>
              <a:rPr lang="ru-RU" sz="2400" dirty="0" smtClean="0">
                <a:ln w="12700">
                  <a:solidFill>
                    <a:schemeClr val="tx1"/>
                  </a:solidFill>
                  <a:prstDash val="solid"/>
                </a:ln>
              </a:rPr>
              <a:t> квартала 2016г</a:t>
            </a:r>
          </a:p>
        </p:txBody>
      </p:sp>
    </p:spTree>
    <p:extLst>
      <p:ext uri="{BB962C8B-B14F-4D97-AF65-F5344CB8AC3E}">
        <p14:creationId xmlns:p14="http://schemas.microsoft.com/office/powerpoint/2010/main" val="30579883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144000" cy="1052736"/>
          </a:xfrm>
          <a:prstGeom prst="rect">
            <a:avLst/>
          </a:prstGeom>
          <a:solidFill>
            <a:srgbClr val="2C69B2"/>
          </a:solidFill>
          <a:ln>
            <a:solidFill>
              <a:srgbClr val="2C69B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Picture 3" descr="G:\фото\DSC019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36096" y="2309828"/>
            <a:ext cx="3151628" cy="209432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098" name="Picture 2" descr="\\terminal\ОБЩАЯ\Лена\ФОТООТЧЕТ\Радужный\14.06.15\DSC0189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4596630"/>
            <a:ext cx="3179484" cy="211283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0" y="-1"/>
            <a:ext cx="9144000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6000" b="1" dirty="0" smtClean="0">
                <a:ln w="18000">
                  <a:solidFill>
                    <a:srgbClr val="C00000"/>
                  </a:solidFill>
                  <a:prstDash val="solid"/>
                  <a:miter lim="800000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Транспортная доступность</a:t>
            </a:r>
            <a:endParaRPr lang="ru-RU" sz="6000" b="1" dirty="0">
              <a:ln w="18000">
                <a:solidFill>
                  <a:srgbClr val="C00000"/>
                </a:solidFill>
                <a:prstDash val="solid"/>
                <a:miter lim="800000"/>
              </a:ln>
              <a:solidFill>
                <a:schemeClr val="accent2">
                  <a:lumMod val="75000"/>
                </a:schemeClr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grpSp>
        <p:nvGrpSpPr>
          <p:cNvPr id="36" name="Группа 35"/>
          <p:cNvGrpSpPr/>
          <p:nvPr/>
        </p:nvGrpSpPr>
        <p:grpSpPr>
          <a:xfrm>
            <a:off x="330717" y="2708920"/>
            <a:ext cx="4736860" cy="4000550"/>
            <a:chOff x="149679" y="2852936"/>
            <a:chExt cx="4566337" cy="3856533"/>
          </a:xfrm>
        </p:grpSpPr>
        <p:pic>
          <p:nvPicPr>
            <p:cNvPr id="7" name="Picture 4" descr="D:\Users\call-02\Desktop\Радужный\генплан.jpg"/>
            <p:cNvPicPr>
              <a:picLocks noChangeAspect="1" noChangeArrowheads="1"/>
            </p:cNvPicPr>
            <p:nvPr/>
          </p:nvPicPr>
          <p:blipFill rotWithShape="1">
            <a:blip r:embed="rId4" cstate="print"/>
            <a:srcRect l="22117" t="5677" r="13518"/>
            <a:stretch/>
          </p:blipFill>
          <p:spPr bwMode="auto">
            <a:xfrm>
              <a:off x="179512" y="2852936"/>
              <a:ext cx="4536504" cy="3856533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2" name="Прямоугольник 1"/>
            <p:cNvSpPr/>
            <p:nvPr/>
          </p:nvSpPr>
          <p:spPr>
            <a:xfrm>
              <a:off x="2339752" y="2876663"/>
              <a:ext cx="1611017" cy="40011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2000" b="1" cap="none" spc="0" dirty="0" smtClean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bg2">
                      <a:tint val="85000"/>
                      <a:satMod val="155000"/>
                    </a:scheme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</a:rPr>
                <a:t>д. </a:t>
              </a:r>
              <a:r>
                <a:rPr lang="ru-RU" sz="2000" b="1" cap="none" spc="0" dirty="0" err="1" smtClean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bg2">
                      <a:tint val="85000"/>
                      <a:satMod val="155000"/>
                    </a:scheme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</a:rPr>
                <a:t>Кузнечиха</a:t>
              </a:r>
              <a:endParaRPr lang="ru-RU" sz="20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endParaRPr>
            </a:p>
          </p:txBody>
        </p:sp>
        <p:sp>
          <p:nvSpPr>
            <p:cNvPr id="20" name="Прямоугольник 19"/>
            <p:cNvSpPr/>
            <p:nvPr/>
          </p:nvSpPr>
          <p:spPr>
            <a:xfrm>
              <a:off x="2021382" y="5408842"/>
              <a:ext cx="1266692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2000" b="1" cap="none" spc="0" dirty="0" smtClean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bg2">
                      <a:tint val="85000"/>
                      <a:satMod val="155000"/>
                    </a:scheme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</a:rPr>
                <a:t>п. Лесная</a:t>
              </a:r>
            </a:p>
            <a:p>
              <a:pPr algn="ctr"/>
              <a:r>
                <a:rPr lang="ru-RU" sz="2000" b="1" dirty="0" smtClean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bg2">
                      <a:tint val="85000"/>
                      <a:satMod val="155000"/>
                    </a:scheme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</a:rPr>
                <a:t>Поляна</a:t>
              </a:r>
              <a:endParaRPr lang="ru-RU" sz="20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endParaRPr>
            </a:p>
          </p:txBody>
        </p:sp>
        <p:sp>
          <p:nvSpPr>
            <p:cNvPr id="21" name="Прямоугольник 20"/>
            <p:cNvSpPr/>
            <p:nvPr/>
          </p:nvSpPr>
          <p:spPr>
            <a:xfrm>
              <a:off x="388161" y="3801188"/>
              <a:ext cx="2059603" cy="40011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2000" b="1" cap="none" spc="0" dirty="0" smtClean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bg2">
                      <a:tint val="85000"/>
                      <a:satMod val="155000"/>
                    </a:scheme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</a:rPr>
                <a:t>ЖК «Радужный»</a:t>
              </a:r>
              <a:endParaRPr lang="ru-RU" sz="20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endParaRPr>
            </a:p>
          </p:txBody>
        </p:sp>
        <p:cxnSp>
          <p:nvCxnSpPr>
            <p:cNvPr id="22" name="Прямая соединительная линия 21"/>
            <p:cNvCxnSpPr/>
            <p:nvPr/>
          </p:nvCxnSpPr>
          <p:spPr>
            <a:xfrm flipH="1" flipV="1">
              <a:off x="388161" y="3645024"/>
              <a:ext cx="2671671" cy="1763818"/>
            </a:xfrm>
            <a:prstGeom prst="line">
              <a:avLst/>
            </a:prstGeom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24" name="Прямая соединительная линия 23"/>
            <p:cNvCxnSpPr/>
            <p:nvPr/>
          </p:nvCxnSpPr>
          <p:spPr>
            <a:xfrm>
              <a:off x="3059832" y="5408842"/>
              <a:ext cx="1656184" cy="900478"/>
            </a:xfrm>
            <a:prstGeom prst="line">
              <a:avLst/>
            </a:prstGeom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26" name="Прямая соединительная линия 25"/>
            <p:cNvCxnSpPr/>
            <p:nvPr/>
          </p:nvCxnSpPr>
          <p:spPr>
            <a:xfrm flipV="1">
              <a:off x="3059832" y="3276773"/>
              <a:ext cx="114121" cy="2132070"/>
            </a:xfrm>
            <a:prstGeom prst="line">
              <a:avLst/>
            </a:prstGeom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sp>
          <p:nvSpPr>
            <p:cNvPr id="31" name="Прямоугольник 30"/>
            <p:cNvSpPr/>
            <p:nvPr/>
          </p:nvSpPr>
          <p:spPr>
            <a:xfrm>
              <a:off x="3059832" y="3862744"/>
              <a:ext cx="530915" cy="338554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1600" b="1" cap="none" spc="0" dirty="0" smtClean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bg2">
                      <a:tint val="85000"/>
                      <a:satMod val="155000"/>
                    </a:scheme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</a:rPr>
                <a:t>М-8</a:t>
              </a:r>
              <a:endParaRPr lang="ru-RU" sz="16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endParaRPr>
            </a:p>
          </p:txBody>
        </p:sp>
        <p:sp>
          <p:nvSpPr>
            <p:cNvPr id="32" name="Прямоугольник 31"/>
            <p:cNvSpPr/>
            <p:nvPr/>
          </p:nvSpPr>
          <p:spPr>
            <a:xfrm>
              <a:off x="149679" y="2876663"/>
              <a:ext cx="1852751" cy="40011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2000" b="1" cap="none" spc="0" dirty="0" smtClean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bg2">
                      <a:tint val="85000"/>
                      <a:satMod val="155000"/>
                    </a:scheme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</a:rPr>
                <a:t>Резинотехника</a:t>
              </a:r>
              <a:endParaRPr lang="ru-RU" sz="20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endParaRPr>
            </a:p>
          </p:txBody>
        </p:sp>
        <p:cxnSp>
          <p:nvCxnSpPr>
            <p:cNvPr id="35" name="Прямая со стрелкой 34"/>
            <p:cNvCxnSpPr/>
            <p:nvPr/>
          </p:nvCxnSpPr>
          <p:spPr>
            <a:xfrm flipH="1" flipV="1">
              <a:off x="179512" y="3212976"/>
              <a:ext cx="504056" cy="144016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37" name="Прямоугольник 36"/>
          <p:cNvSpPr/>
          <p:nvPr/>
        </p:nvSpPr>
        <p:spPr>
          <a:xfrm>
            <a:off x="136479" y="1023370"/>
            <a:ext cx="8871042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/>
            <a:r>
              <a:rPr lang="ru-RU" sz="2400" dirty="0" smtClean="0">
                <a:ln w="12700">
                  <a:solidFill>
                    <a:schemeClr val="tx1"/>
                  </a:solidFill>
                  <a:prstDash val="solid"/>
                </a:ln>
              </a:rPr>
              <a:t>Хорошая транспортная доступность. Комплекс оборудован действующим остановочным пунктом через который проходят  маршруты №: 21, 21Б, 34, 93г, 40, 93, 148, что позволяет попасть в любую часть города Ярославля.</a:t>
            </a:r>
            <a:endParaRPr lang="ru-RU" sz="2400" dirty="0">
              <a:ln w="1270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39" name="Прямоугольник 38"/>
          <p:cNvSpPr/>
          <p:nvPr/>
        </p:nvSpPr>
        <p:spPr>
          <a:xfrm>
            <a:off x="919604" y="6118779"/>
            <a:ext cx="1981633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6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«Юбилейный мост»</a:t>
            </a:r>
            <a:endParaRPr lang="ru-RU" sz="16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cxnSp>
        <p:nvCxnSpPr>
          <p:cNvPr id="40" name="Прямая со стрелкой 39"/>
          <p:cNvCxnSpPr/>
          <p:nvPr/>
        </p:nvCxnSpPr>
        <p:spPr>
          <a:xfrm flipH="1">
            <a:off x="919604" y="6461524"/>
            <a:ext cx="522880" cy="247945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435335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144000" cy="1052736"/>
          </a:xfrm>
          <a:prstGeom prst="rect">
            <a:avLst/>
          </a:prstGeom>
          <a:solidFill>
            <a:srgbClr val="2C69B2"/>
          </a:solidFill>
          <a:ln>
            <a:solidFill>
              <a:srgbClr val="2C69B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0" y="-1"/>
            <a:ext cx="9144000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6000" b="1" dirty="0" smtClean="0">
                <a:ln w="18000">
                  <a:solidFill>
                    <a:srgbClr val="C00000"/>
                  </a:solidFill>
                  <a:prstDash val="solid"/>
                  <a:miter lim="800000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Благоустройство</a:t>
            </a:r>
            <a:endParaRPr lang="ru-RU" sz="6000" b="1" dirty="0">
              <a:ln w="18000">
                <a:solidFill>
                  <a:srgbClr val="C00000"/>
                </a:solidFill>
                <a:prstDash val="solid"/>
                <a:miter lim="800000"/>
              </a:ln>
              <a:solidFill>
                <a:schemeClr val="accent2">
                  <a:lumMod val="75000"/>
                </a:schemeClr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lum contrast="20000"/>
          </a:blip>
          <a:srcRect/>
          <a:stretch>
            <a:fillRect/>
          </a:stretch>
        </p:blipFill>
        <p:spPr bwMode="auto">
          <a:xfrm>
            <a:off x="241023" y="1268760"/>
            <a:ext cx="4330977" cy="287803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3" descr="D:\Users\call-02\Desktop\Радужный\12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99218" y="3482578"/>
            <a:ext cx="4125062" cy="309379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Прямоугольник 7"/>
          <p:cNvSpPr/>
          <p:nvPr/>
        </p:nvSpPr>
        <p:spPr>
          <a:xfrm>
            <a:off x="4679504" y="1628800"/>
            <a:ext cx="4464496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/>
            <a:r>
              <a:rPr lang="ru-RU" sz="2400" dirty="0" smtClean="0">
                <a:ln w="12700">
                  <a:solidFill>
                    <a:schemeClr val="tx1"/>
                  </a:solidFill>
                  <a:prstDash val="solid"/>
                </a:ln>
              </a:rPr>
              <a:t>Парковочная зона расположена по внешнему периметру домов</a:t>
            </a:r>
            <a:endParaRPr lang="ru-RU" sz="2400" dirty="0">
              <a:ln w="1270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74262" y="4581128"/>
            <a:ext cx="4397737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/>
            <a:r>
              <a:rPr lang="ru-RU" sz="2400" dirty="0" smtClean="0">
                <a:ln w="12700">
                  <a:solidFill>
                    <a:schemeClr val="tx1"/>
                  </a:solidFill>
                  <a:prstDash val="solid"/>
                </a:ln>
              </a:rPr>
              <a:t>Внутренняя часть дворов благоустроена детскими площадками без возможности въезда личного автотранспорта</a:t>
            </a:r>
            <a:endParaRPr lang="ru-RU" sz="2400" dirty="0">
              <a:ln w="12700">
                <a:solidFill>
                  <a:schemeClr val="tx1"/>
                </a:solidFill>
                <a:prstDash val="solid"/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17446451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144000" cy="1052736"/>
          </a:xfrm>
          <a:prstGeom prst="rect">
            <a:avLst/>
          </a:prstGeom>
          <a:solidFill>
            <a:srgbClr val="2C69B2"/>
          </a:solidFill>
          <a:ln>
            <a:solidFill>
              <a:srgbClr val="2C69B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539552" y="-1"/>
            <a:ext cx="8412880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6000" b="1" dirty="0" smtClean="0">
                <a:ln w="18000">
                  <a:solidFill>
                    <a:srgbClr val="C00000"/>
                  </a:solidFill>
                  <a:prstDash val="solid"/>
                  <a:miter lim="800000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Инженерные сети</a:t>
            </a:r>
            <a:endParaRPr lang="ru-RU" sz="6000" b="1" dirty="0">
              <a:ln w="18000">
                <a:solidFill>
                  <a:srgbClr val="C00000"/>
                </a:solidFill>
                <a:prstDash val="solid"/>
                <a:miter lim="800000"/>
              </a:ln>
              <a:solidFill>
                <a:schemeClr val="accent2">
                  <a:lumMod val="75000"/>
                </a:schemeClr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grpSp>
        <p:nvGrpSpPr>
          <p:cNvPr id="19" name="Группа 18"/>
          <p:cNvGrpSpPr/>
          <p:nvPr/>
        </p:nvGrpSpPr>
        <p:grpSpPr>
          <a:xfrm>
            <a:off x="287524" y="1942143"/>
            <a:ext cx="8568952" cy="4688729"/>
            <a:chOff x="1038891" y="2108842"/>
            <a:chExt cx="6916325" cy="3784451"/>
          </a:xfrm>
        </p:grpSpPr>
        <p:pic>
          <p:nvPicPr>
            <p:cNvPr id="20" name="Picture 4" descr="D:\Users\call-02\Desktop\Радужный\генплан.jpg"/>
            <p:cNvPicPr>
              <a:picLocks noChangeAspect="1" noChangeArrowheads="1"/>
            </p:cNvPicPr>
            <p:nvPr/>
          </p:nvPicPr>
          <p:blipFill rotWithShape="1">
            <a:blip r:embed="rId2" cstate="print"/>
            <a:srcRect t="5677"/>
            <a:stretch/>
          </p:blipFill>
          <p:spPr bwMode="auto">
            <a:xfrm>
              <a:off x="1038891" y="2108842"/>
              <a:ext cx="6916325" cy="3784451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cxnSp>
          <p:nvCxnSpPr>
            <p:cNvPr id="21" name="Прямая соединительная линия 20"/>
            <p:cNvCxnSpPr/>
            <p:nvPr/>
          </p:nvCxnSpPr>
          <p:spPr>
            <a:xfrm>
              <a:off x="4000496" y="3214686"/>
              <a:ext cx="1143008" cy="428628"/>
            </a:xfrm>
            <a:prstGeom prst="line">
              <a:avLst/>
            </a:prstGeom>
            <a:ln/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22" name="Прямая соединительная линия 21"/>
            <p:cNvCxnSpPr/>
            <p:nvPr/>
          </p:nvCxnSpPr>
          <p:spPr>
            <a:xfrm>
              <a:off x="3929058" y="3500438"/>
              <a:ext cx="1357322" cy="928694"/>
            </a:xfrm>
            <a:prstGeom prst="line">
              <a:avLst/>
            </a:prstGeom>
            <a:ln/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sp>
          <p:nvSpPr>
            <p:cNvPr id="23" name="Прямоугольник 22"/>
            <p:cNvSpPr/>
            <p:nvPr/>
          </p:nvSpPr>
          <p:spPr>
            <a:xfrm>
              <a:off x="4929190" y="3286124"/>
              <a:ext cx="515910" cy="40011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2000" b="1" cap="none" spc="0" dirty="0" smtClean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bg2">
                      <a:tint val="85000"/>
                      <a:satMod val="155000"/>
                    </a:scheme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</a:rPr>
                <a:t>Газ</a:t>
              </a:r>
              <a:endParaRPr lang="ru-RU" sz="20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endParaRPr>
            </a:p>
          </p:txBody>
        </p:sp>
        <p:sp>
          <p:nvSpPr>
            <p:cNvPr id="24" name="Прямоугольник 23"/>
            <p:cNvSpPr/>
            <p:nvPr/>
          </p:nvSpPr>
          <p:spPr>
            <a:xfrm>
              <a:off x="5072066" y="4000504"/>
              <a:ext cx="809389" cy="40011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2000" b="1" cap="none" spc="0" dirty="0" smtClean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bg2">
                      <a:tint val="85000"/>
                      <a:satMod val="155000"/>
                    </a:scheme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</a:rPr>
                <a:t>Эл/</a:t>
              </a:r>
              <a:r>
                <a:rPr lang="ru-RU" sz="2000" b="1" cap="none" spc="0" dirty="0" err="1" smtClean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bg2">
                      <a:tint val="85000"/>
                      <a:satMod val="155000"/>
                    </a:scheme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</a:rPr>
                <a:t>сн</a:t>
              </a:r>
              <a:endParaRPr lang="ru-RU" sz="20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endParaRPr>
            </a:p>
          </p:txBody>
        </p:sp>
        <p:cxnSp>
          <p:nvCxnSpPr>
            <p:cNvPr id="25" name="Прямая соединительная линия 24"/>
            <p:cNvCxnSpPr/>
            <p:nvPr/>
          </p:nvCxnSpPr>
          <p:spPr>
            <a:xfrm rot="5400000" flipH="1" flipV="1">
              <a:off x="3750463" y="3464719"/>
              <a:ext cx="357190" cy="142876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6" name="Прямая соединительная линия 25"/>
            <p:cNvCxnSpPr/>
            <p:nvPr/>
          </p:nvCxnSpPr>
          <p:spPr>
            <a:xfrm flipV="1">
              <a:off x="3071802" y="3714752"/>
              <a:ext cx="785818" cy="571504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7" name="Прямая соединительная линия 26"/>
            <p:cNvCxnSpPr/>
            <p:nvPr/>
          </p:nvCxnSpPr>
          <p:spPr>
            <a:xfrm rot="10800000" flipV="1">
              <a:off x="2000232" y="3714752"/>
              <a:ext cx="1785950" cy="1285884"/>
            </a:xfrm>
            <a:prstGeom prst="line">
              <a:avLst/>
            </a:prstGeom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28" name="Прямая соединительная линия 27"/>
            <p:cNvCxnSpPr/>
            <p:nvPr/>
          </p:nvCxnSpPr>
          <p:spPr>
            <a:xfrm rot="5400000" flipH="1" flipV="1">
              <a:off x="3714744" y="3571876"/>
              <a:ext cx="214314" cy="71438"/>
            </a:xfrm>
            <a:prstGeom prst="line">
              <a:avLst/>
            </a:prstGeom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sp>
          <p:nvSpPr>
            <p:cNvPr id="29" name="Прямоугольник 28"/>
            <p:cNvSpPr/>
            <p:nvPr/>
          </p:nvSpPr>
          <p:spPr>
            <a:xfrm>
              <a:off x="3000364" y="4143380"/>
              <a:ext cx="1883400" cy="58477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1600" b="1" cap="none" spc="0" dirty="0" smtClean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bg2">
                      <a:tint val="85000"/>
                      <a:satMod val="155000"/>
                    </a:scheme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</a:rPr>
                <a:t>Точка врезки в гор.</a:t>
              </a:r>
            </a:p>
            <a:p>
              <a:pPr algn="ctr"/>
              <a:r>
                <a:rPr lang="ru-RU" sz="1600" b="1" dirty="0" smtClean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bg2">
                      <a:tint val="85000"/>
                      <a:satMod val="155000"/>
                    </a:scheme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</a:rPr>
                <a:t>водопровод</a:t>
              </a:r>
              <a:endParaRPr lang="ru-RU" sz="16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endParaRPr>
            </a:p>
          </p:txBody>
        </p:sp>
        <p:sp>
          <p:nvSpPr>
            <p:cNvPr id="30" name="Прямоугольник 29"/>
            <p:cNvSpPr/>
            <p:nvPr/>
          </p:nvSpPr>
          <p:spPr>
            <a:xfrm>
              <a:off x="2000232" y="4857760"/>
              <a:ext cx="1883400" cy="58477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1600" b="1" cap="none" spc="0" dirty="0" smtClean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bg2">
                      <a:tint val="85000"/>
                      <a:satMod val="155000"/>
                    </a:scheme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</a:rPr>
                <a:t>Точка врезки в гор.</a:t>
              </a:r>
            </a:p>
            <a:p>
              <a:pPr algn="ctr"/>
              <a:r>
                <a:rPr lang="ru-RU" sz="1600" b="1" dirty="0" smtClean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bg2">
                      <a:tint val="85000"/>
                      <a:satMod val="155000"/>
                    </a:scheme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</a:rPr>
                <a:t>канализацию</a:t>
              </a:r>
              <a:endParaRPr lang="ru-RU" sz="16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endParaRPr>
            </a:p>
          </p:txBody>
        </p:sp>
        <p:sp>
          <p:nvSpPr>
            <p:cNvPr id="31" name="Прямоугольник 30"/>
            <p:cNvSpPr/>
            <p:nvPr/>
          </p:nvSpPr>
          <p:spPr>
            <a:xfrm>
              <a:off x="3286116" y="3357562"/>
              <a:ext cx="538930" cy="338554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1600" b="1" dirty="0" smtClean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bg2">
                      <a:tint val="85000"/>
                      <a:satMod val="155000"/>
                    </a:scheme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</a:rPr>
                <a:t>КНС</a:t>
              </a:r>
              <a:endParaRPr lang="ru-RU" sz="16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endParaRPr>
            </a:p>
          </p:txBody>
        </p:sp>
      </p:grpSp>
      <p:sp>
        <p:nvSpPr>
          <p:cNvPr id="33" name="Прямоугольник 32"/>
          <p:cNvSpPr/>
          <p:nvPr/>
        </p:nvSpPr>
        <p:spPr>
          <a:xfrm>
            <a:off x="-111161" y="1052736"/>
            <a:ext cx="9366321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dirty="0" smtClean="0">
                <a:ln w="12700">
                  <a:solidFill>
                    <a:schemeClr val="tx1"/>
                  </a:solidFill>
                  <a:prstDash val="solid"/>
                </a:ln>
              </a:rPr>
              <a:t>Все инженерные сети Жилого Комплекса «Радужный» будут подключены к инженерным сетям г. Ярославля</a:t>
            </a:r>
            <a:endParaRPr lang="ru-RU" sz="2400" dirty="0">
              <a:ln w="12700">
                <a:solidFill>
                  <a:schemeClr val="tx1"/>
                </a:solidFill>
                <a:prstDash val="solid"/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16672356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144000" cy="1700808"/>
          </a:xfrm>
          <a:prstGeom prst="rect">
            <a:avLst/>
          </a:prstGeom>
          <a:solidFill>
            <a:srgbClr val="2C69B2"/>
          </a:solidFill>
          <a:ln>
            <a:solidFill>
              <a:srgbClr val="2C69B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539552" y="-171400"/>
            <a:ext cx="8412880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6000" b="1" dirty="0" smtClean="0">
                <a:ln w="18000">
                  <a:solidFill>
                    <a:srgbClr val="C00000"/>
                  </a:solidFill>
                  <a:prstDash val="solid"/>
                  <a:miter lim="800000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Индивидуальная котельная</a:t>
            </a:r>
            <a:endParaRPr lang="ru-RU" sz="6000" b="1" dirty="0">
              <a:ln w="18000">
                <a:solidFill>
                  <a:srgbClr val="C00000"/>
                </a:solidFill>
                <a:prstDash val="solid"/>
                <a:miter lim="800000"/>
              </a:ln>
              <a:solidFill>
                <a:schemeClr val="accent2">
                  <a:lumMod val="75000"/>
                </a:schemeClr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2050" name="Picture 2" descr="D:\Users\Call-01\Desktop\Изображение 03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6044" y="3573016"/>
            <a:ext cx="3831088" cy="287331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pp.vk.me/c627725/v627725324/4bdc2/ZNCUa7kKAPA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45" t="22719" r="25513" b="33207"/>
          <a:stretch/>
        </p:blipFill>
        <p:spPr bwMode="auto">
          <a:xfrm>
            <a:off x="206783" y="2132856"/>
            <a:ext cx="4546601" cy="261275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5230412" y="2125418"/>
            <a:ext cx="3530554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/>
            <a:r>
              <a:rPr lang="ru-RU" sz="2400" dirty="0" smtClean="0">
                <a:ln w="12700">
                  <a:solidFill>
                    <a:schemeClr val="tx1"/>
                  </a:solidFill>
                  <a:prstDash val="solid"/>
                </a:ln>
              </a:rPr>
              <a:t>Новейшее современное оборудование.</a:t>
            </a:r>
            <a:endParaRPr lang="ru-RU" sz="2400" dirty="0">
              <a:ln w="12700">
                <a:solidFill>
                  <a:schemeClr val="tx1"/>
                </a:solidFill>
                <a:prstDash val="solid"/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566546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144000" cy="1052736"/>
          </a:xfrm>
          <a:prstGeom prst="rect">
            <a:avLst/>
          </a:prstGeom>
          <a:solidFill>
            <a:srgbClr val="2C69B2"/>
          </a:solidFill>
          <a:ln>
            <a:solidFill>
              <a:srgbClr val="2C69B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4355976" y="1700808"/>
            <a:ext cx="2808312" cy="9361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539552" y="-1"/>
            <a:ext cx="8412880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6000" b="1" dirty="0" smtClean="0">
                <a:ln w="18000">
                  <a:solidFill>
                    <a:srgbClr val="C00000"/>
                  </a:solidFill>
                  <a:prstDash val="solid"/>
                  <a:miter lim="800000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II</a:t>
            </a:r>
            <a:r>
              <a:rPr lang="ru-RU" sz="6000" b="1" dirty="0" smtClean="0">
                <a:ln w="18000">
                  <a:solidFill>
                    <a:srgbClr val="C00000"/>
                  </a:solidFill>
                  <a:prstDash val="solid"/>
                  <a:miter lim="800000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очередь строительства</a:t>
            </a:r>
            <a:endParaRPr lang="ru-RU" sz="6000" b="1" dirty="0">
              <a:ln w="18000">
                <a:solidFill>
                  <a:srgbClr val="C00000"/>
                </a:solidFill>
                <a:prstDash val="solid"/>
                <a:miter lim="800000"/>
              </a:ln>
              <a:solidFill>
                <a:schemeClr val="accent2">
                  <a:lumMod val="75000"/>
                </a:schemeClr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6146" name="Picture 2" descr="F:\презентация\схема радужный 2 очередь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40768"/>
            <a:ext cx="9201236" cy="4104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8444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144000" cy="1052736"/>
          </a:xfrm>
          <a:prstGeom prst="rect">
            <a:avLst/>
          </a:prstGeom>
          <a:solidFill>
            <a:srgbClr val="2C69B2"/>
          </a:solidFill>
          <a:ln>
            <a:solidFill>
              <a:srgbClr val="2C69B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/>
          </a:p>
        </p:txBody>
      </p:sp>
      <p:pic>
        <p:nvPicPr>
          <p:cNvPr id="5" name="Picture 2" descr="F:\презентация\радужный  садик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613" y="1196754"/>
            <a:ext cx="3106283" cy="1553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F:\презентация\радужный школа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613" y="2903810"/>
            <a:ext cx="3106283" cy="1626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4044310" y="1412776"/>
            <a:ext cx="4617674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dirty="0" smtClean="0">
                <a:ln w="12700">
                  <a:solidFill>
                    <a:schemeClr val="tx1"/>
                  </a:solidFill>
                  <a:prstDash val="solid"/>
                </a:ln>
              </a:rPr>
              <a:t>Детское дошкольное учреждение</a:t>
            </a:r>
            <a:endParaRPr lang="ru-RU" sz="2400" dirty="0">
              <a:ln w="1270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866931" y="3486199"/>
            <a:ext cx="5209824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dirty="0" smtClean="0">
                <a:ln w="12700">
                  <a:solidFill>
                    <a:schemeClr val="tx1"/>
                  </a:solidFill>
                  <a:prstDash val="solid"/>
                </a:ln>
              </a:rPr>
              <a:t>Общеобразовательная средняя школа</a:t>
            </a:r>
            <a:endParaRPr lang="ru-RU" sz="2400" dirty="0">
              <a:ln w="12700">
                <a:solidFill>
                  <a:schemeClr val="tx1"/>
                </a:solidFill>
                <a:prstDash val="solid"/>
              </a:ln>
            </a:endParaRPr>
          </a:p>
        </p:txBody>
      </p:sp>
      <p:pic>
        <p:nvPicPr>
          <p:cNvPr id="1027" name="Picture 3" descr="F:\презентация\b93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808"/>
          <a:stretch/>
        </p:blipFill>
        <p:spPr bwMode="auto">
          <a:xfrm>
            <a:off x="529613" y="4797152"/>
            <a:ext cx="3106283" cy="1669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4044310" y="5401138"/>
            <a:ext cx="1939377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dirty="0" smtClean="0">
                <a:ln w="12700">
                  <a:solidFill>
                    <a:schemeClr val="tx1"/>
                  </a:solidFill>
                  <a:prstDash val="solid"/>
                </a:ln>
              </a:rPr>
              <a:t>Поликлиника</a:t>
            </a:r>
            <a:endParaRPr lang="ru-RU" sz="2400" dirty="0">
              <a:ln w="1270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-414300" y="0"/>
            <a:ext cx="997260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dirty="0" smtClean="0">
                <a:ln w="18000">
                  <a:solidFill>
                    <a:srgbClr val="C00000"/>
                  </a:solidFill>
                  <a:prstDash val="solid"/>
                  <a:miter lim="800000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Социальная инфраструктура</a:t>
            </a:r>
            <a:endParaRPr lang="ru-RU" sz="5400" b="1" dirty="0">
              <a:ln w="18000">
                <a:solidFill>
                  <a:srgbClr val="C00000"/>
                </a:solidFill>
                <a:prstDash val="solid"/>
                <a:miter lim="800000"/>
              </a:ln>
              <a:solidFill>
                <a:schemeClr val="accent2">
                  <a:lumMod val="75000"/>
                </a:schemeClr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33498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1374</TotalTime>
  <Words>359</Words>
  <Application>Microsoft Office PowerPoint</Application>
  <PresentationFormat>Экран (4:3)</PresentationFormat>
  <Paragraphs>88</Paragraphs>
  <Slides>28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29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Tatyana</dc:creator>
  <cp:lastModifiedBy>mr10term07</cp:lastModifiedBy>
  <cp:revision>96</cp:revision>
  <dcterms:created xsi:type="dcterms:W3CDTF">2016-01-22T07:51:56Z</dcterms:created>
  <dcterms:modified xsi:type="dcterms:W3CDTF">2016-04-13T14:18:54Z</dcterms:modified>
</cp:coreProperties>
</file>