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0" r:id="rId2"/>
  </p:sldMasterIdLst>
  <p:sldIdLst>
    <p:sldId id="256" r:id="rId3"/>
    <p:sldId id="259" r:id="rId4"/>
    <p:sldId id="257" r:id="rId5"/>
    <p:sldId id="258" r:id="rId6"/>
    <p:sldId id="262" r:id="rId7"/>
    <p:sldId id="263" r:id="rId8"/>
    <p:sldId id="266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79" autoAdjust="0"/>
  </p:normalViewPr>
  <p:slideViewPr>
    <p:cSldViewPr>
      <p:cViewPr>
        <p:scale>
          <a:sx n="70" d="100"/>
          <a:sy n="70" d="100"/>
        </p:scale>
        <p:origin x="-2802" y="-9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D13C-9310-4667-8747-B9C250837797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E8E8-98D8-4C00-946C-0CCC88B63B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D13C-9310-4667-8747-B9C250837797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E8E8-98D8-4C00-946C-0CCC88B63B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D13C-9310-4667-8747-B9C250837797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E8E8-98D8-4C00-946C-0CCC88B63B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D13C-9310-4667-8747-B9C250837797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E8E8-98D8-4C00-946C-0CCC88B63B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D13C-9310-4667-8747-B9C250837797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E8E8-98D8-4C00-946C-0CCC88B63B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D13C-9310-4667-8747-B9C250837797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E8E8-98D8-4C00-946C-0CCC88B63B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D13C-9310-4667-8747-B9C250837797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E8E8-98D8-4C00-946C-0CCC88B63B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D13C-9310-4667-8747-B9C250837797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E8E8-98D8-4C00-946C-0CCC88B63B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D13C-9310-4667-8747-B9C250837797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E8E8-98D8-4C00-946C-0CCC88B63B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D13C-9310-4667-8747-B9C250837797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E8E8-98D8-4C00-946C-0CCC88B63B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D13C-9310-4667-8747-B9C250837797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E8E8-98D8-4C00-946C-0CCC88B63B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D13C-9310-4667-8747-B9C250837797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E8E8-98D8-4C00-946C-0CCC88B63B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D13C-9310-4667-8747-B9C250837797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E8E8-98D8-4C00-946C-0CCC88B63B9A}" type="slidenum">
              <a:rPr lang="ru-RU" smtClean="0"/>
              <a:t>‹#›</a:t>
            </a:fld>
            <a:endParaRPr lang="ru-RU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D13C-9310-4667-8747-B9C250837797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E8E8-98D8-4C00-946C-0CCC88B63B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D13C-9310-4667-8747-B9C250837797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E8E8-98D8-4C00-946C-0CCC88B63B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D13C-9310-4667-8747-B9C250837797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E8E8-98D8-4C00-946C-0CCC88B63B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D13C-9310-4667-8747-B9C250837797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E8E8-98D8-4C00-946C-0CCC88B63B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D13C-9310-4667-8747-B9C250837797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E8E8-98D8-4C00-946C-0CCC88B63B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D13C-9310-4667-8747-B9C250837797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E8E8-98D8-4C00-946C-0CCC88B63B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D13C-9310-4667-8747-B9C250837797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E8E8-98D8-4C00-946C-0CCC88B63B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D13C-9310-4667-8747-B9C250837797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E8E8-98D8-4C00-946C-0CCC88B63B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D13C-9310-4667-8747-B9C250837797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E8E8-98D8-4C00-946C-0CCC88B63B9A}" type="slidenum">
              <a:rPr lang="ru-RU" smtClean="0"/>
              <a:t>‹#›</a:t>
            </a:fld>
            <a:endParaRPr lang="ru-RU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DD13C-9310-4667-8747-B9C250837797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8E8E8-98D8-4C00-946C-0CCC88B63B9A}" type="slidenum">
              <a:rPr lang="ru-RU" smtClean="0"/>
              <a:t>‹#›</a:t>
            </a:fld>
            <a:endParaRPr lang="ru-R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DD13C-9310-4667-8747-B9C250837797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8E8E8-98D8-4C00-946C-0CCC88B63B9A}" type="slidenum">
              <a:rPr lang="ru-RU" smtClean="0"/>
              <a:t>‹#›</a:t>
            </a:fld>
            <a:endParaRPr lang="ru-R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20.jp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9.jpeg"/><Relationship Id="rId1" Type="http://schemas.openxmlformats.org/officeDocument/2006/relationships/tags" Target="../tags/tag4.xml"/><Relationship Id="rId6" Type="http://schemas.openxmlformats.org/officeDocument/2006/relationships/image" Target="../media/image9.jp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g"/><Relationship Id="rId10" Type="http://schemas.openxmlformats.org/officeDocument/2006/relationships/image" Target="../media/image13.jpeg"/><Relationship Id="rId4" Type="http://schemas.openxmlformats.org/officeDocument/2006/relationships/image" Target="../media/image7.jp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5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13" Type="http://schemas.openxmlformats.org/officeDocument/2006/relationships/image" Target="../media/image38.jpg"/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12" Type="http://schemas.openxmlformats.org/officeDocument/2006/relationships/image" Target="../media/image37.jpg"/><Relationship Id="rId17" Type="http://schemas.openxmlformats.org/officeDocument/2006/relationships/image" Target="../media/image42.jpg"/><Relationship Id="rId2" Type="http://schemas.openxmlformats.org/officeDocument/2006/relationships/image" Target="../media/image27.jpg"/><Relationship Id="rId16" Type="http://schemas.openxmlformats.org/officeDocument/2006/relationships/image" Target="../media/image41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1.jpg"/><Relationship Id="rId11" Type="http://schemas.openxmlformats.org/officeDocument/2006/relationships/image" Target="../media/image36.jpg"/><Relationship Id="rId5" Type="http://schemas.openxmlformats.org/officeDocument/2006/relationships/image" Target="../media/image30.jpg"/><Relationship Id="rId15" Type="http://schemas.openxmlformats.org/officeDocument/2006/relationships/image" Target="../media/image40.jpg"/><Relationship Id="rId10" Type="http://schemas.openxmlformats.org/officeDocument/2006/relationships/image" Target="../media/image35.jpg"/><Relationship Id="rId4" Type="http://schemas.openxmlformats.org/officeDocument/2006/relationships/image" Target="../media/image29.jpg"/><Relationship Id="rId9" Type="http://schemas.openxmlformats.org/officeDocument/2006/relationships/image" Target="../media/image34.jpg"/><Relationship Id="rId14" Type="http://schemas.openxmlformats.org/officeDocument/2006/relationships/image" Target="../media/image3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4" b="11245"/>
          <a:stretch/>
        </p:blipFill>
        <p:spPr>
          <a:xfrm>
            <a:off x="0" y="18000"/>
            <a:ext cx="9144000" cy="684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1621" y="260648"/>
            <a:ext cx="7200800" cy="129614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Микрорайон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«НОВЫЙ ЯРОСЛАВЛЬ»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626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4287">
        <p14:vortex dir="r"/>
      </p:transition>
    </mc:Choice>
    <mc:Fallback xmlns="">
      <p:transition spd="slow" advTm="428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>
          <a:xfrm>
            <a:off x="3944438" y="188640"/>
            <a:ext cx="4752528" cy="9411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b="1" dirty="0" smtClean="0">
                <a:solidFill>
                  <a:srgbClr val="FFFF00"/>
                </a:solidFill>
              </a:rPr>
              <a:t>КОНЦЕПЦИЯ МИКРОРАЙОНА </a:t>
            </a:r>
            <a:br>
              <a:rPr lang="ru-RU" sz="1800" b="1" dirty="0" smtClean="0">
                <a:solidFill>
                  <a:srgbClr val="FFFF00"/>
                </a:solidFill>
              </a:rPr>
            </a:br>
            <a:r>
              <a:rPr lang="ru-RU" sz="1800" b="1" dirty="0" smtClean="0">
                <a:solidFill>
                  <a:srgbClr val="FFFF00"/>
                </a:solidFill>
              </a:rPr>
              <a:t>«НОВЫЙ ЯРОСЛАВЛЬ»</a:t>
            </a:r>
            <a:endParaRPr lang="ru-RU" sz="1800" b="1" dirty="0">
              <a:solidFill>
                <a:srgbClr val="FFFF0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23928" y="1096434"/>
            <a:ext cx="3808041" cy="5210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b="1" dirty="0" smtClean="0"/>
              <a:t>СРОКИ ОСВОЕНИЯ: 10 ЛЕТ</a:t>
            </a:r>
            <a:endParaRPr lang="ru-RU" sz="1800" b="1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923928" y="1617461"/>
            <a:ext cx="6696744" cy="7158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b="1" dirty="0" smtClean="0"/>
              <a:t>ОБЪЕМ СТРОИТЕЛЬСТВА: </a:t>
            </a:r>
          </a:p>
          <a:p>
            <a:r>
              <a:rPr lang="ru-RU" sz="1800" b="1" dirty="0" smtClean="0"/>
              <a:t>БОЛЕЕ 320 ТЫС. КВ. М.</a:t>
            </a:r>
            <a:endParaRPr lang="ru-RU" sz="18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25" y="4581128"/>
            <a:ext cx="3347864" cy="188225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25" y="2492896"/>
            <a:ext cx="3347864" cy="188225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5821"/>
            <a:ext cx="3347864" cy="1882255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3923928" y="2333308"/>
            <a:ext cx="5112568" cy="16561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b="1" dirty="0" smtClean="0"/>
              <a:t>ОБЪЕКТЫ ИНФРАСТРУКТУРЫ: </a:t>
            </a:r>
            <a:r>
              <a:rPr lang="ru-RU" sz="1800" dirty="0" smtClean="0"/>
              <a:t>Общеобразовательная </a:t>
            </a:r>
            <a:r>
              <a:rPr lang="ru-RU" sz="1800" dirty="0"/>
              <a:t>школа на 875 мест, два детских садика на 200 мест, спортивно-оздоровительный комплекс, аптека, </a:t>
            </a:r>
            <a:r>
              <a:rPr lang="ru-RU" sz="1800" dirty="0" smtClean="0"/>
              <a:t>торговый центр (магазин и кафе).</a:t>
            </a:r>
            <a:endParaRPr lang="ru-RU" sz="1800" b="1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923928" y="4356242"/>
            <a:ext cx="4896544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dirty="0">
                <a:solidFill>
                  <a:srgbClr val="FFFF00"/>
                </a:solidFill>
              </a:rPr>
              <a:t>Для программы нами заявлено строительство 1-й очереди в объеме 55 362 тыс. кв. м. со сроком ввода в эксплуатацию до 1 июля 2017 года. Это 27 трехэтажных </a:t>
            </a:r>
            <a:r>
              <a:rPr lang="ru-RU" sz="1800" dirty="0" smtClean="0">
                <a:solidFill>
                  <a:srgbClr val="FFFF00"/>
                </a:solidFill>
              </a:rPr>
              <a:t>многоквартирных </a:t>
            </a:r>
            <a:r>
              <a:rPr lang="ru-RU" sz="1800" dirty="0">
                <a:solidFill>
                  <a:srgbClr val="FFFF00"/>
                </a:solidFill>
              </a:rPr>
              <a:t>домов, 1 377 квартир.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142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2610">
        <p14:vortex dir="r"/>
      </p:transition>
    </mc:Choice>
    <mc:Fallback xmlns="">
      <p:transition spd="slow" advTm="126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62"/>
          <a:stretch/>
        </p:blipFill>
        <p:spPr>
          <a:xfrm>
            <a:off x="-4507" y="738000"/>
            <a:ext cx="9130632" cy="612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482" y="729980"/>
            <a:ext cx="8496944" cy="834459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Март 2014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разработка концепции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микрорайона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начало проектирования, получение ТУ на присоединение к сетям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78482" y="519829"/>
            <a:ext cx="8496944" cy="436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Ноябрь 2013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аукцион на право освоения участка 118 Га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78482" y="1291922"/>
            <a:ext cx="8496944" cy="4490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Август 2014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отбор для участия в программе ЖРС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78482" y="1583509"/>
            <a:ext cx="8496944" cy="4490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Ноябрь 2014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начало строительства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74827" y="1861898"/>
            <a:ext cx="8496944" cy="4490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Май 2015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первые котлованы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555776" y="188640"/>
            <a:ext cx="4716908" cy="436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ЭТАПЫ РЕАЛИЗАЦИИ ПРОЕКТА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74827" y="2148163"/>
            <a:ext cx="8496944" cy="4490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Январь 2016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активное строительство первой очереди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720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8939">
        <p14:vortex dir="r"/>
      </p:transition>
    </mc:Choice>
    <mc:Fallback xmlns="">
      <p:transition spd="slow" advTm="89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1"/>
            <a:ext cx="9036496" cy="648072"/>
          </a:xfrm>
        </p:spPr>
        <p:txBody>
          <a:bodyPr>
            <a:normAutofit/>
          </a:bodyPr>
          <a:lstStyle/>
          <a:p>
            <a:pPr algn="ctr"/>
            <a:r>
              <a:rPr lang="ru-RU" sz="2600" b="1" u="sng" dirty="0" smtClean="0"/>
              <a:t>ПОДДЕРЖКА ПРОЕКТА. ФИНАНСИРОВАНИЕ</a:t>
            </a:r>
            <a:endParaRPr lang="ru-RU" sz="2600" b="1" u="sng" dirty="0"/>
          </a:p>
        </p:txBody>
      </p:sp>
      <p:grpSp>
        <p:nvGrpSpPr>
          <p:cNvPr id="23" name="Группа 22"/>
          <p:cNvGrpSpPr/>
          <p:nvPr/>
        </p:nvGrpSpPr>
        <p:grpSpPr>
          <a:xfrm>
            <a:off x="265965" y="692696"/>
            <a:ext cx="8783206" cy="2562382"/>
            <a:chOff x="265965" y="923336"/>
            <a:chExt cx="8783206" cy="2562382"/>
          </a:xfrm>
        </p:grpSpPr>
        <p:sp>
          <p:nvSpPr>
            <p:cNvPr id="4" name="Заголовок 1"/>
            <p:cNvSpPr txBox="1">
              <a:spLocks/>
            </p:cNvSpPr>
            <p:nvPr/>
          </p:nvSpPr>
          <p:spPr>
            <a:xfrm>
              <a:off x="1924058" y="923336"/>
              <a:ext cx="7125113" cy="42305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latin typeface="+mj-lt"/>
                  <a:ea typeface="+mj-ea"/>
                  <a:cs typeface="Trebuchet M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ru-RU" sz="2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Проект ведется при поддержке:</a:t>
              </a:r>
              <a:endPara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1923495" y="1360926"/>
              <a:ext cx="6261016" cy="38909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latin typeface="+mj-lt"/>
                  <a:ea typeface="+mj-ea"/>
                  <a:cs typeface="Trebuchet M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ru-RU" sz="1800" dirty="0"/>
                <a:t>Правительства Ярославской области</a:t>
              </a:r>
            </a:p>
          </p:txBody>
        </p:sp>
        <p:sp>
          <p:nvSpPr>
            <p:cNvPr id="6" name="Заголовок 1"/>
            <p:cNvSpPr txBox="1">
              <a:spLocks/>
            </p:cNvSpPr>
            <p:nvPr/>
          </p:nvSpPr>
          <p:spPr>
            <a:xfrm>
              <a:off x="1923495" y="1988802"/>
              <a:ext cx="6693065" cy="39367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latin typeface="+mj-lt"/>
                  <a:ea typeface="+mj-ea"/>
                  <a:cs typeface="Trebuchet M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ru-RU" sz="1800" dirty="0"/>
                <a:t>Правительства Российской Федерации</a:t>
              </a:r>
            </a:p>
          </p:txBody>
        </p:sp>
        <p:sp>
          <p:nvSpPr>
            <p:cNvPr id="7" name="Заголовок 1"/>
            <p:cNvSpPr txBox="1">
              <a:spLocks/>
            </p:cNvSpPr>
            <p:nvPr/>
          </p:nvSpPr>
          <p:spPr>
            <a:xfrm>
              <a:off x="1923495" y="2503309"/>
              <a:ext cx="6791943" cy="51931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latin typeface="+mj-lt"/>
                  <a:ea typeface="+mj-ea"/>
                  <a:cs typeface="Trebuchet M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ru-RU" sz="1800" dirty="0"/>
                <a:t>Фонда Поддержки развития жилищного строительства</a:t>
              </a:r>
            </a:p>
          </p:txBody>
        </p:sp>
        <p:sp>
          <p:nvSpPr>
            <p:cNvPr id="8" name="Заголовок 1"/>
            <p:cNvSpPr txBox="1">
              <a:spLocks/>
            </p:cNvSpPr>
            <p:nvPr/>
          </p:nvSpPr>
          <p:spPr>
            <a:xfrm>
              <a:off x="1924058" y="2966404"/>
              <a:ext cx="6693065" cy="51931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latin typeface="+mj-lt"/>
                  <a:ea typeface="+mj-ea"/>
                  <a:cs typeface="Trebuchet M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ru-RU" sz="1800" dirty="0"/>
                <a:t>Агентства ипотечного кредитного кредитования Ярославской области</a:t>
              </a: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965" y="2624146"/>
              <a:ext cx="1536925" cy="326128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2313" y="1233780"/>
              <a:ext cx="451331" cy="643385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0760" y="1990179"/>
              <a:ext cx="472884" cy="513130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566" y="3069149"/>
              <a:ext cx="1063077" cy="369766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726609" y="3356992"/>
            <a:ext cx="7889948" cy="670542"/>
            <a:chOff x="726609" y="3724765"/>
            <a:chExt cx="7889948" cy="670542"/>
          </a:xfrm>
        </p:grpSpPr>
        <p:sp>
          <p:nvSpPr>
            <p:cNvPr id="9" name="Заголовок 1"/>
            <p:cNvSpPr txBox="1">
              <a:spLocks/>
            </p:cNvSpPr>
            <p:nvPr/>
          </p:nvSpPr>
          <p:spPr>
            <a:xfrm>
              <a:off x="1923492" y="3724765"/>
              <a:ext cx="5832650" cy="40367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latin typeface="+mj-lt"/>
                  <a:ea typeface="+mj-ea"/>
                  <a:cs typeface="Trebuchet M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ru-RU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Проектное </a:t>
              </a:r>
              <a:r>
                <a:rPr lang="ru-RU" sz="2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финансирование</a:t>
              </a:r>
              <a:r>
                <a:rPr lang="ru-RU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</a:p>
          </p:txBody>
        </p:sp>
        <p:sp>
          <p:nvSpPr>
            <p:cNvPr id="10" name="Заголовок 1"/>
            <p:cNvSpPr txBox="1">
              <a:spLocks/>
            </p:cNvSpPr>
            <p:nvPr/>
          </p:nvSpPr>
          <p:spPr>
            <a:xfrm>
              <a:off x="1923492" y="4057334"/>
              <a:ext cx="6693065" cy="33797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latin typeface="+mj-lt"/>
                  <a:ea typeface="+mj-ea"/>
                  <a:cs typeface="Trebuchet M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ru-RU" sz="1800" dirty="0"/>
                <a:t>Северный банк Сбербанка России</a:t>
              </a: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609" y="4078901"/>
              <a:ext cx="1067032" cy="294838"/>
            </a:xfrm>
            <a:prstGeom prst="rect">
              <a:avLst/>
            </a:prstGeom>
          </p:spPr>
        </p:pic>
      </p:grpSp>
      <p:grpSp>
        <p:nvGrpSpPr>
          <p:cNvPr id="3" name="Группа 2"/>
          <p:cNvGrpSpPr/>
          <p:nvPr/>
        </p:nvGrpSpPr>
        <p:grpSpPr>
          <a:xfrm>
            <a:off x="2303617" y="3683077"/>
            <a:ext cx="4312638" cy="2778215"/>
            <a:chOff x="3101699" y="3197168"/>
            <a:chExt cx="5115465" cy="3295400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699" y="4911768"/>
              <a:ext cx="1118402" cy="1580800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4053" y="4911768"/>
              <a:ext cx="1118402" cy="1580800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1981" y="3197168"/>
              <a:ext cx="1118402" cy="1580800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7222" y="3197168"/>
              <a:ext cx="1118402" cy="1580800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2463" y="3197168"/>
              <a:ext cx="1118402" cy="1580800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6407" y="4885048"/>
              <a:ext cx="1118402" cy="1580800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8762" y="4885048"/>
              <a:ext cx="1118402" cy="1580800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309382" y="4077072"/>
            <a:ext cx="8308515" cy="2516803"/>
            <a:chOff x="309382" y="4077072"/>
            <a:chExt cx="8308515" cy="2516803"/>
          </a:xfrm>
        </p:grpSpPr>
        <p:sp>
          <p:nvSpPr>
            <p:cNvPr id="11" name="Заголовок 1"/>
            <p:cNvSpPr txBox="1">
              <a:spLocks/>
            </p:cNvSpPr>
            <p:nvPr/>
          </p:nvSpPr>
          <p:spPr>
            <a:xfrm>
              <a:off x="1924058" y="4077072"/>
              <a:ext cx="5071756" cy="51931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latin typeface="+mj-lt"/>
                  <a:ea typeface="+mj-ea"/>
                  <a:cs typeface="Trebuchet M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ru-RU" sz="2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Ипотечное кредитование:</a:t>
              </a:r>
              <a:endPara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Заголовок 1"/>
            <p:cNvSpPr txBox="1">
              <a:spLocks/>
            </p:cNvSpPr>
            <p:nvPr/>
          </p:nvSpPr>
          <p:spPr>
            <a:xfrm>
              <a:off x="1924832" y="5405675"/>
              <a:ext cx="1351380" cy="43093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latin typeface="+mj-lt"/>
                  <a:ea typeface="+mj-ea"/>
                  <a:cs typeface="Trebuchet M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ru-RU" sz="1800" dirty="0"/>
                <a:t>ВТБ-24</a:t>
              </a:r>
            </a:p>
          </p:txBody>
        </p:sp>
        <p:sp>
          <p:nvSpPr>
            <p:cNvPr id="13" name="Заголовок 1"/>
            <p:cNvSpPr txBox="1">
              <a:spLocks/>
            </p:cNvSpPr>
            <p:nvPr/>
          </p:nvSpPr>
          <p:spPr>
            <a:xfrm>
              <a:off x="1924832" y="5769536"/>
              <a:ext cx="5940921" cy="46777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latin typeface="+mj-lt"/>
                  <a:ea typeface="+mj-ea"/>
                  <a:cs typeface="Trebuchet M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ru-RU" sz="1800" dirty="0"/>
                <a:t>Московский индустриальный банк</a:t>
              </a:r>
            </a:p>
          </p:txBody>
        </p:sp>
        <p:sp>
          <p:nvSpPr>
            <p:cNvPr id="14" name="Заголовок 1"/>
            <p:cNvSpPr txBox="1">
              <a:spLocks/>
            </p:cNvSpPr>
            <p:nvPr/>
          </p:nvSpPr>
          <p:spPr>
            <a:xfrm>
              <a:off x="1923493" y="6223222"/>
              <a:ext cx="4286022" cy="37065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latin typeface="+mj-lt"/>
                  <a:ea typeface="+mj-ea"/>
                  <a:cs typeface="Trebuchet M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ru-RU" sz="1800" dirty="0"/>
                <a:t>Промсвязьбанк</a:t>
              </a: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750" y="5488021"/>
              <a:ext cx="996140" cy="342564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611" y="5901862"/>
              <a:ext cx="1067032" cy="280406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382" y="6282959"/>
              <a:ext cx="1493507" cy="310916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857" y="5093753"/>
              <a:ext cx="1067032" cy="294838"/>
            </a:xfrm>
            <a:prstGeom prst="rect">
              <a:avLst/>
            </a:prstGeom>
          </p:spPr>
        </p:pic>
        <p:sp>
          <p:nvSpPr>
            <p:cNvPr id="28" name="Заголовок 1"/>
            <p:cNvSpPr txBox="1">
              <a:spLocks/>
            </p:cNvSpPr>
            <p:nvPr/>
          </p:nvSpPr>
          <p:spPr>
            <a:xfrm>
              <a:off x="1923493" y="5072185"/>
              <a:ext cx="6693065" cy="33797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latin typeface="+mj-lt"/>
                  <a:ea typeface="+mj-ea"/>
                  <a:cs typeface="Trebuchet M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ru-RU" sz="1800" dirty="0"/>
                <a:t>Северный банк Сбербанка России</a:t>
              </a:r>
            </a:p>
          </p:txBody>
        </p:sp>
        <p:sp>
          <p:nvSpPr>
            <p:cNvPr id="42" name="Заголовок 1"/>
            <p:cNvSpPr txBox="1">
              <a:spLocks/>
            </p:cNvSpPr>
            <p:nvPr/>
          </p:nvSpPr>
          <p:spPr>
            <a:xfrm>
              <a:off x="1924832" y="4551598"/>
              <a:ext cx="6693065" cy="51931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latin typeface="+mj-lt"/>
                  <a:ea typeface="+mj-ea"/>
                  <a:cs typeface="Trebuchet M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ru-RU" sz="1800" dirty="0"/>
                <a:t>Агентства ипотечного кредитного кредитования Ярославской области</a:t>
              </a:r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834" y="4628385"/>
              <a:ext cx="1063077" cy="369766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56302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7156">
        <p14:vortex dir="r"/>
      </p:transition>
    </mc:Choice>
    <mc:Fallback xmlns="">
      <p:transition spd="slow" advTm="371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623" y="603717"/>
            <a:ext cx="7883037" cy="881068"/>
          </a:xfrm>
        </p:spPr>
        <p:txBody>
          <a:bodyPr/>
          <a:lstStyle/>
          <a:p>
            <a:r>
              <a:rPr lang="ru-RU" sz="2400" dirty="0"/>
              <a:t>Инженерная инфраструктура микрорайона </a:t>
            </a:r>
            <a:r>
              <a:rPr lang="ru-RU" sz="2400" dirty="0" smtClean="0"/>
              <a:t>«Новый Ярославль».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75242" y="1652879"/>
            <a:ext cx="8261163" cy="10801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/>
              <a:t>Получены Технические условия на подключения микрорайона к сетям газоснабжения, водоснабжения/водоотведения, электричества.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79529" y="3068960"/>
            <a:ext cx="7901123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/>
              <a:t>Запроектировано строительство собственного </a:t>
            </a:r>
            <a:r>
              <a:rPr lang="ru-RU" sz="2400" dirty="0" err="1"/>
              <a:t>энергоцентра</a:t>
            </a:r>
            <a:r>
              <a:rPr lang="ru-RU" sz="2400" dirty="0"/>
              <a:t> с применением </a:t>
            </a:r>
            <a:r>
              <a:rPr lang="ru-RU" sz="2400" dirty="0" err="1"/>
              <a:t>когенерирующих</a:t>
            </a:r>
            <a:r>
              <a:rPr lang="ru-RU" sz="2400" dirty="0"/>
              <a:t> </a:t>
            </a:r>
            <a:r>
              <a:rPr lang="ru-RU" sz="2400" dirty="0" smtClean="0"/>
              <a:t>станций.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231" y="4437112"/>
            <a:ext cx="2846288" cy="17973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437112"/>
            <a:ext cx="2013063" cy="17973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437112"/>
            <a:ext cx="2888300" cy="17973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630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2818">
        <p14:vortex dir="r"/>
      </p:transition>
    </mc:Choice>
    <mc:Fallback xmlns="">
      <p:transition spd="slow" advTm="128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163" y="548680"/>
            <a:ext cx="7736987" cy="924475"/>
          </a:xfrm>
        </p:spPr>
        <p:txBody>
          <a:bodyPr/>
          <a:lstStyle/>
          <a:p>
            <a:pPr algn="ctr"/>
            <a:r>
              <a:rPr lang="ru-RU" sz="2400" b="1" dirty="0" smtClean="0"/>
              <a:t>ТРАНСПОРТНАЯ ИНФРАСТРУКТУРА МИКРОРАЙОНА «НОВЫЙ ЯРОСЛАВЛЬ»</a:t>
            </a:r>
            <a:endParaRPr lang="ru-RU" sz="24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39576" y="1484784"/>
            <a:ext cx="7736987" cy="1332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dirty="0" smtClean="0"/>
              <a:t>Проектом предусмотрена </a:t>
            </a:r>
            <a:r>
              <a:rPr lang="ru-RU" sz="2400" dirty="0"/>
              <a:t>удобная подъездная дорога к </a:t>
            </a:r>
            <a:r>
              <a:rPr lang="ru-RU" sz="2400" dirty="0" smtClean="0"/>
              <a:t>микрорайону </a:t>
            </a:r>
            <a:r>
              <a:rPr lang="ru-RU" sz="2400" dirty="0"/>
              <a:t>со стороны Ленинградского проспекта.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84984"/>
            <a:ext cx="4791549" cy="299490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738" y="3284984"/>
            <a:ext cx="1684636" cy="299490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7" y="3284984"/>
            <a:ext cx="1684636" cy="29949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647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8528">
        <p14:vortex dir="r"/>
      </p:transition>
    </mc:Choice>
    <mc:Fallback xmlns="">
      <p:transition spd="slow" advTm="85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64047" y="2780928"/>
            <a:ext cx="8419074" cy="1005976"/>
          </a:xfrm>
        </p:spPr>
        <p:txBody>
          <a:bodyPr/>
          <a:lstStyle/>
          <a:p>
            <a:pPr algn="ctr"/>
            <a:r>
              <a:rPr lang="ru-RU" sz="2400" b="1" dirty="0" smtClean="0"/>
              <a:t>ПРОЦЕСС СТРОИТЕЛЬСТВА </a:t>
            </a:r>
            <a:br>
              <a:rPr lang="ru-RU" sz="2400" b="1" dirty="0" smtClean="0"/>
            </a:br>
            <a:r>
              <a:rPr lang="ru-RU" sz="2400" b="1" dirty="0" smtClean="0"/>
              <a:t>МКРН«НОВЫЙ ЯРОСЛАВЛЬ» </a:t>
            </a:r>
            <a:endParaRPr lang="ru-RU" sz="24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9144000" cy="68484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9144000" cy="68484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9144000" cy="68484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9144000" cy="684847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9144000" cy="68484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9144000" cy="68484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9144000" cy="684847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9144000" cy="68484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6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848872" cy="924475"/>
          </a:xfrm>
        </p:spPr>
        <p:txBody>
          <a:bodyPr/>
          <a:lstStyle/>
          <a:p>
            <a:pPr algn="ctr"/>
            <a:r>
              <a:rPr lang="ru-RU" sz="2800" b="1" dirty="0" smtClean="0"/>
              <a:t>Список граждан, включенных </a:t>
            </a:r>
            <a:br>
              <a:rPr lang="ru-RU" sz="2800" b="1" dirty="0" smtClean="0"/>
            </a:br>
            <a:r>
              <a:rPr lang="ru-RU" sz="2800" b="1" dirty="0" smtClean="0"/>
              <a:t>в государственную программу «Жилье для российской семьи»</a:t>
            </a:r>
            <a:endParaRPr lang="ru-RU" sz="2800" b="1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754053"/>
              </p:ext>
            </p:extLst>
          </p:nvPr>
        </p:nvGraphicFramePr>
        <p:xfrm>
          <a:off x="467544" y="1844824"/>
          <a:ext cx="3896653" cy="40528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746"/>
                <a:gridCol w="1553768"/>
                <a:gridCol w="587251"/>
                <a:gridCol w="834997"/>
                <a:gridCol w="672891"/>
              </a:tblGrid>
              <a:tr h="3767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№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0" marR="9190" marT="9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ФИО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0" marR="9190" marT="9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№ дома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0" marR="9190" marT="9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№ квартиры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0" marR="9190" marT="9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Площадь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0" marR="9190" marT="9190" marB="0" anchor="ctr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Фроловы А. В.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28,01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Березина С.В.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28,01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Сисько К.К.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28,01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Добрякова А.А.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33,91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Стрельников А.А.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57,75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Назаров А.Л.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50,06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Комиссарова М.В.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32,84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Игнашов С.С.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32,84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Монахова Е.Н.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28,35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Солодовников М.В.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28,35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Новикова И.С.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Загородняя Т.В.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34,9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Кузнецова С.В.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Глазунов А.Е.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28,22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Кочубеева А.А.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57,75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Фролова Г.Э.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49,62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Виноградова Е.А.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32,63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Лобов Ю.Н.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32,84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Похлебалова Н.Ю.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32,84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Мезенцева О.А.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550572"/>
              </p:ext>
            </p:extLst>
          </p:nvPr>
        </p:nvGraphicFramePr>
        <p:xfrm>
          <a:off x="4716016" y="1844824"/>
          <a:ext cx="3896653" cy="40528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746"/>
                <a:gridCol w="1553768"/>
                <a:gridCol w="587251"/>
                <a:gridCol w="834997"/>
                <a:gridCol w="672891"/>
              </a:tblGrid>
              <a:tr h="3767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№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0" marR="9190" marT="9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ФИО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0" marR="9190" marT="9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№ дома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0" marR="9190" marT="9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№ квартиры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0" marR="9190" marT="91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Площадь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0" marR="9190" marT="9190" marB="0" anchor="ctr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Панфилова Ю.Ю.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32,84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Седов Р.В.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28,01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Романова Н.А.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36,93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Рогозина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Виноградова Т.Е.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32,84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Панков Ю.В.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50,06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Замотин С.В.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37,01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Плохова И.В.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28,22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Зук С.С.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32,84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Гостева М.В.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28,01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Рыжова С.В.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24,52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Смирнова Е.В.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32,84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Приказчиков О.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50,14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Калабина Л.А.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24,85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Колесов А.А.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22,34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Серебрякова Т.В.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50,14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Василенко М.В.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28,85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 Отрыганов А.Л.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37,01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Лазарева О.Г.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29,95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  <a:tr h="1838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Спиридонова М.Л.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22,34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90" marR="9190" marT="9190" marB="0" anchor="b"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390647"/>
              </p:ext>
            </p:extLst>
          </p:nvPr>
        </p:nvGraphicFramePr>
        <p:xfrm>
          <a:off x="2555776" y="1916832"/>
          <a:ext cx="4038599" cy="38195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6771"/>
                <a:gridCol w="1610368"/>
                <a:gridCol w="608643"/>
                <a:gridCol w="865414"/>
                <a:gridCol w="697403"/>
              </a:tblGrid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№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ФИО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№ дома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№ квартиры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Площадь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Алексеева И.Г.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32,63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Коновалова Н.Д.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25,85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Тимохина С.В.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24,52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Герасимов Ю.А.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25,85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Горшков Л.В.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22,29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Теплякова С.С.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22,54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Гусев И.А.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22,29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Чичирко С.М.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24,85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Храпункова А.Е.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22,34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Леонтьев А.И.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50,14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Смирнова И.В.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37,01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Шелепанова Ю.Г.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32,63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Василенко Л.М.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50,06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Рауткина Н.И.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22,54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Авакян А. Р.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36,83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Махамалкин С.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22,34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Павлычев А.В.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22,34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Акимов А.В.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28,01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350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9|0.8|1|1.5|1.2|1.3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1|1.5|1.4|1.4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1|1|2.3|0.9|2.2|1|2.2|1|2.3|1|1.2|2.2|0.8|1.2|2.2|1.1|2.5|1|2.4|1.2|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5|1.9|1.9|1.3|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4|1.7|1.3|1.1"/>
</p:tagLst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1745</TotalTime>
  <Words>676</Words>
  <Application>Microsoft Office PowerPoint</Application>
  <PresentationFormat>Экран (4:3)</PresentationFormat>
  <Paragraphs>340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Summer</vt:lpstr>
      <vt:lpstr>1_Summer</vt:lpstr>
      <vt:lpstr>Микрорайон  «НОВЫЙ ЯРОСЛАВЛЬ»</vt:lpstr>
      <vt:lpstr>КОНЦЕПЦИЯ МИКРОРАЙОНА  «НОВЫЙ ЯРОСЛАВЛЬ»</vt:lpstr>
      <vt:lpstr>Март 2014 - разработка концепции микрорайона, начало проектирования, получение ТУ на присоединение к сетям</vt:lpstr>
      <vt:lpstr>ПОДДЕРЖКА ПРОЕКТА. ФИНАНСИРОВАНИЕ</vt:lpstr>
      <vt:lpstr>Инженерная инфраструктура микрорайона «Новый Ярославль». </vt:lpstr>
      <vt:lpstr>ТРАНСПОРТНАЯ ИНФРАСТРУКТУРА МИКРОРАЙОНА «НОВЫЙ ЯРОСЛАВЛЬ»</vt:lpstr>
      <vt:lpstr>ПРОЦЕСС СТРОИТЕЛЬСТВА  МКРН«НОВЫЙ ЯРОСЛАВЛЬ» </vt:lpstr>
      <vt:lpstr>Список граждан, включенных  в государственную программу «Жилье для российской семьи»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Руф Стайл</dc:creator>
  <cp:lastModifiedBy>mr10term07</cp:lastModifiedBy>
  <cp:revision>108</cp:revision>
  <dcterms:created xsi:type="dcterms:W3CDTF">2015-05-25T13:12:45Z</dcterms:created>
  <dcterms:modified xsi:type="dcterms:W3CDTF">2016-04-13T13:25:42Z</dcterms:modified>
</cp:coreProperties>
</file>